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8" r:id="rId2"/>
    <p:sldId id="256" r:id="rId3"/>
    <p:sldId id="258" r:id="rId4"/>
    <p:sldId id="259" r:id="rId5"/>
    <p:sldId id="260" r:id="rId6"/>
    <p:sldId id="261" r:id="rId7"/>
    <p:sldId id="262" r:id="rId8"/>
    <p:sldId id="264" r:id="rId9"/>
    <p:sldId id="263" r:id="rId10"/>
    <p:sldId id="284" r:id="rId11"/>
    <p:sldId id="285" r:id="rId12"/>
    <p:sldId id="286" r:id="rId13"/>
    <p:sldId id="287" r:id="rId14"/>
    <p:sldId id="288" r:id="rId15"/>
    <p:sldId id="289" r:id="rId16"/>
    <p:sldId id="270" r:id="rId17"/>
    <p:sldId id="271" r:id="rId18"/>
    <p:sldId id="272" r:id="rId19"/>
    <p:sldId id="273" r:id="rId20"/>
    <p:sldId id="274" r:id="rId21"/>
    <p:sldId id="275" r:id="rId22"/>
    <p:sldId id="276" r:id="rId23"/>
    <p:sldId id="2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081" autoAdjust="0"/>
  </p:normalViewPr>
  <p:slideViewPr>
    <p:cSldViewPr snapToGrid="0">
      <p:cViewPr>
        <p:scale>
          <a:sx n="97" d="100"/>
          <a:sy n="97" d="100"/>
        </p:scale>
        <p:origin x="-450"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B35DF7-0A12-413F-959B-A49CFEAB86F4}" type="datetimeFigureOut">
              <a:rPr lang="en-US" smtClean="0"/>
              <a:t>1/21/2020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5FDA8-DA71-4830-84DC-0B0AD0C86613}" type="slidenum">
              <a:rPr lang="en-US" smtClean="0"/>
              <a:t>‹#›</a:t>
            </a:fld>
            <a:endParaRPr lang="en-US"/>
          </a:p>
        </p:txBody>
      </p:sp>
    </p:spTree>
    <p:extLst>
      <p:ext uri="{BB962C8B-B14F-4D97-AF65-F5344CB8AC3E}">
        <p14:creationId xmlns:p14="http://schemas.microsoft.com/office/powerpoint/2010/main" val="1986851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5FDA8-DA71-4830-84DC-0B0AD0C86613}" type="slidenum">
              <a:rPr lang="en-US" smtClean="0"/>
              <a:t>5</a:t>
            </a:fld>
            <a:endParaRPr lang="en-US"/>
          </a:p>
        </p:txBody>
      </p:sp>
    </p:spTree>
    <p:extLst>
      <p:ext uri="{BB962C8B-B14F-4D97-AF65-F5344CB8AC3E}">
        <p14:creationId xmlns:p14="http://schemas.microsoft.com/office/powerpoint/2010/main" val="1434111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Ontario Library Services North (OLS-North) applied to the Ontario Library Capacity Fund Research and Innovation Grant and was successful in funding to address the need to measure the impact of libraries in areas such as literacy, citizen engagement and health and well-being in order to illustrate the social and economic contribution of Northern libraries as community hubs</a:t>
            </a:r>
          </a:p>
          <a:p>
            <a:endParaRPr lang="en-US" dirty="0"/>
          </a:p>
        </p:txBody>
      </p:sp>
      <p:sp>
        <p:nvSpPr>
          <p:cNvPr id="4" name="Slide Number Placeholder 3"/>
          <p:cNvSpPr>
            <a:spLocks noGrp="1"/>
          </p:cNvSpPr>
          <p:nvPr>
            <p:ph type="sldNum" sz="quarter" idx="5"/>
          </p:nvPr>
        </p:nvSpPr>
        <p:spPr/>
        <p:txBody>
          <a:bodyPr/>
          <a:lstStyle/>
          <a:p>
            <a:fld id="{DCD5FDA8-DA71-4830-84DC-0B0AD0C86613}" type="slidenum">
              <a:rPr lang="en-US" smtClean="0"/>
              <a:t>7</a:t>
            </a:fld>
            <a:endParaRPr lang="en-US"/>
          </a:p>
        </p:txBody>
      </p:sp>
    </p:spTree>
    <p:extLst>
      <p:ext uri="{BB962C8B-B14F-4D97-AF65-F5344CB8AC3E}">
        <p14:creationId xmlns:p14="http://schemas.microsoft.com/office/powerpoint/2010/main" val="1417844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5FDA8-DA71-4830-84DC-0B0AD0C86613}" type="slidenum">
              <a:rPr lang="en-US" smtClean="0"/>
              <a:t>8</a:t>
            </a:fld>
            <a:endParaRPr lang="en-US"/>
          </a:p>
        </p:txBody>
      </p:sp>
    </p:spTree>
    <p:extLst>
      <p:ext uri="{BB962C8B-B14F-4D97-AF65-F5344CB8AC3E}">
        <p14:creationId xmlns:p14="http://schemas.microsoft.com/office/powerpoint/2010/main" val="831454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dirty="0" smtClean="0"/>
              <a:t>The Northern Lights Library</a:t>
            </a:r>
            <a:r>
              <a:rPr lang="en-US" altLang="en-US" baseline="0" dirty="0" smtClean="0"/>
              <a:t> Network first met in August 2007. The libraries along highway 11 wanted a venue to share ideas and partner on programs. </a:t>
            </a:r>
          </a:p>
          <a:p>
            <a:pPr>
              <a:lnSpc>
                <a:spcPct val="90000"/>
              </a:lnSpc>
            </a:pPr>
            <a:r>
              <a:rPr lang="en-US" altLang="en-US" baseline="0" dirty="0" smtClean="0"/>
              <a:t>There are 10 member libraries, from Temagami at the southern part of the region to Cochrane at the Northern part. </a:t>
            </a:r>
          </a:p>
          <a:p>
            <a:pPr>
              <a:lnSpc>
                <a:spcPct val="90000"/>
              </a:lnSpc>
            </a:pPr>
            <a:r>
              <a:rPr lang="en-US" altLang="en-US" baseline="0" dirty="0" smtClean="0"/>
              <a:t>The group partnered twice on projects to hire an IT Support person to share support services in the southern part of the region. They have also partnered to bring Ontario Early Years programming into the libraries and to host </a:t>
            </a:r>
            <a:r>
              <a:rPr lang="en-US" altLang="en-US" baseline="0" dirty="0" err="1" smtClean="0"/>
              <a:t>NEOnet</a:t>
            </a:r>
            <a:r>
              <a:rPr lang="en-US" altLang="en-US" baseline="0" dirty="0" smtClean="0"/>
              <a:t> seniors computer training programs.</a:t>
            </a:r>
          </a:p>
          <a:p>
            <a:pPr>
              <a:lnSpc>
                <a:spcPct val="90000"/>
              </a:lnSpc>
            </a:pPr>
            <a:r>
              <a:rPr lang="en-US" altLang="en-US" baseline="0" dirty="0" smtClean="0"/>
              <a:t>There are some challenges to the network: </a:t>
            </a:r>
            <a:endParaRPr lang="en-US" altLang="en-US" dirty="0" smtClean="0"/>
          </a:p>
          <a:p>
            <a:pPr>
              <a:lnSpc>
                <a:spcPct val="90000"/>
              </a:lnSpc>
            </a:pPr>
            <a:r>
              <a:rPr lang="en-US" altLang="en-US" dirty="0" smtClean="0"/>
              <a:t>Timing: Difficult to find a good time to meet, especially for libraries with few staff</a:t>
            </a:r>
          </a:p>
          <a:p>
            <a:pPr>
              <a:lnSpc>
                <a:spcPct val="90000"/>
              </a:lnSpc>
            </a:pPr>
            <a:r>
              <a:rPr lang="en-US" altLang="en-US" dirty="0" smtClean="0"/>
              <a:t>Distance: Travel time can be 2-3 hours for some libraries</a:t>
            </a:r>
          </a:p>
          <a:p>
            <a:pPr>
              <a:lnSpc>
                <a:spcPct val="90000"/>
              </a:lnSpc>
            </a:pPr>
            <a:r>
              <a:rPr lang="en-US" altLang="en-US" dirty="0" smtClean="0"/>
              <a:t>Funding: Some library boards do not pay time and expenses to attend network meetings</a:t>
            </a:r>
          </a:p>
          <a:p>
            <a:pPr>
              <a:lnSpc>
                <a:spcPct val="90000"/>
              </a:lnSpc>
            </a:pPr>
            <a:r>
              <a:rPr lang="en-US" altLang="en-US" dirty="0" smtClean="0"/>
              <a:t>At</a:t>
            </a:r>
            <a:r>
              <a:rPr lang="en-US" altLang="en-US" baseline="0" dirty="0" smtClean="0"/>
              <a:t> this time the group meets mostly to share information, policies and procedures and programming ideas.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D5FDA8-DA71-4830-84DC-0B0AD0C866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082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Near North Mobile Media Lab approached the library in 2016 to see if we would be a site for a Digital Creator Lab. There are six locations across Northern Ontario</a:t>
            </a:r>
          </a:p>
          <a:p>
            <a:r>
              <a:rPr lang="en-US" dirty="0" smtClean="0"/>
              <a:t>Hired an intern with an NOHFC grant 2017-2018, then with a Trillium grant.</a:t>
            </a:r>
          </a:p>
          <a:p>
            <a:r>
              <a:rPr lang="en-US" dirty="0" smtClean="0"/>
              <a:t>Focus is on teens but have recently started targeting tweens and adults for intro to 3D printing, photography and other workshops.</a:t>
            </a:r>
          </a:p>
          <a:p>
            <a:r>
              <a:rPr lang="en-US" dirty="0" smtClean="0"/>
              <a:t>We have purchased some equipment, such as the 3D printer, green screen and button maker. They have purchased camera and computer equipment and software, and trained the interns.</a:t>
            </a:r>
          </a:p>
          <a:p>
            <a:r>
              <a:rPr lang="en-US" dirty="0" smtClean="0"/>
              <a:t>The Lab hires and is the employer of the intern for the space, and the library is the on-site supervisor.</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D5FDA8-DA71-4830-84DC-0B0AD0C866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446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2012 I reported on Inter-Library Loans to my library board. I wanted to highlight the staffing implications of Canada Post’s move in 2007 to requiring that libraries use the Library Shipping Tool when sending ILLs</a:t>
            </a:r>
          </a:p>
          <a:p>
            <a:r>
              <a:rPr lang="en-US" dirty="0" smtClean="0"/>
              <a:t>We also wanted to remove the perception that ILL is a ‘free’ service, when in reality it relatively expensive, depending on the type of material borrowed</a:t>
            </a:r>
          </a:p>
          <a:p>
            <a:r>
              <a:rPr lang="en-US" dirty="0" smtClean="0"/>
              <a:t>Our ILL clerk tracked time spent on each step in borrowing an item via ILL and lending an item via ILL</a:t>
            </a:r>
          </a:p>
          <a:p>
            <a:r>
              <a:rPr lang="en-US" dirty="0" smtClean="0"/>
              <a:t>In 2016 we updated the study for the Valuing Northern Libraries Toolkit so we could apply a dollar value to the service</a:t>
            </a:r>
          </a:p>
          <a:p>
            <a:r>
              <a:rPr lang="en-US" dirty="0" smtClean="0"/>
              <a:t>Our findings concluded that each transaction in borrowing an item takes around 27 minutes of staff time, while sending out an item takes around 26 minutes of staff time. At an average rate of pay at our library it works out to around $12.73 per item—well worth the effort for a hardcover book we will borrow once, but less worth it for a popular book or a paperback.</a:t>
            </a:r>
          </a:p>
          <a:p>
            <a:r>
              <a:rPr lang="en-US" dirty="0" smtClean="0"/>
              <a:t>We have shared this information with a</a:t>
            </a:r>
            <a:r>
              <a:rPr lang="en-US" baseline="0" dirty="0" smtClean="0"/>
              <a:t> number of libraries as they transition to using Canada Post for interlibrary loans services. </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F1EEE-187F-4238-87C1-BDE58892CA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622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2019 our municipality provided the library board with a building to replace our aging, undersized and inaccessible Carnegie building. They agreed to renovate the building for the board at a cost of $1.7 million. </a:t>
            </a:r>
          </a:p>
          <a:p>
            <a:r>
              <a:rPr lang="en-US" dirty="0" smtClean="0"/>
              <a:t>Council expected the library to help finance the renovations. The Board, in order to find efficiencies, agreed to close both library branches and consolidate services in the new location.</a:t>
            </a:r>
          </a:p>
          <a:p>
            <a:r>
              <a:rPr lang="en-US" dirty="0" smtClean="0"/>
              <a:t>The two towns within the municipality of Temiskaming Shores are about 8 kilometers apart. The board was worried about library services in the southern part of the municipality. In accordance with the city’s 2012-2020 Official Plan, which identified a desire to integrate municipal and post secondary library services, and the Board’s strategic priorities, the Board approached the Haileybury campus of Northern College and asked if they would be agreeable to delivering library services in the Haileybury area of Temiskaming Shores.</a:t>
            </a:r>
          </a:p>
          <a:p>
            <a:r>
              <a:rPr lang="en-US" dirty="0" smtClean="0"/>
              <a:t>An agreement was drafted, including a reciprocal agreement for library memberships for students and members of the public, and a parking space agreement. The agreement includes a deposit collection of public library materials from Temiskaming Shores Library, public access computers and </a:t>
            </a:r>
            <a:r>
              <a:rPr lang="en-US" dirty="0" err="1" smtClean="0"/>
              <a:t>wifi</a:t>
            </a:r>
            <a:r>
              <a:rPr lang="en-US" dirty="0" smtClean="0"/>
              <a:t>, and access to printing and photocopying.</a:t>
            </a:r>
          </a:p>
          <a:p>
            <a:r>
              <a:rPr lang="en-US" dirty="0" smtClean="0"/>
              <a:t>Northern College has agreed to deliver this service on behalf of Temiskaming Shores Public Library at a cost of $18,000/year– a fraction of the cost of staffing and maintaining a library building that was only 8 kilometers from the main branch and helped serve a population density of only 12,000 people.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D5FDA8-DA71-4830-84DC-0B0AD0C866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022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library services contracts were established in 1990’s with the townships of Hudson, Harley, Casey and Kerns. The Township of Hilliard asked to contract in 2016.</a:t>
            </a:r>
          </a:p>
          <a:p>
            <a:r>
              <a:rPr lang="en-US" sz="1200" dirty="0" smtClean="0"/>
              <a:t>From 1999 to 2019 the average household contribution requested of the townships was $12 per household. The townships</a:t>
            </a:r>
            <a:r>
              <a:rPr lang="en-US" sz="1200" baseline="0" dirty="0" smtClean="0"/>
              <a:t> simply matched the annual PLOG grant so the amount contributed per household was different for each township.</a:t>
            </a:r>
            <a:endParaRPr lang="en-US" sz="1200" dirty="0" smtClean="0"/>
          </a:p>
          <a:p>
            <a:r>
              <a:rPr lang="en-US" sz="1200" dirty="0" smtClean="0"/>
              <a:t>A tax-paying household in Temiskaming Shores contributed $100.75 for library services in 2019.</a:t>
            </a:r>
          </a:p>
          <a:p>
            <a:r>
              <a:rPr lang="en-US" sz="1200" dirty="0" smtClean="0"/>
              <a:t>The non-resident fee for those living outside of Temiskaming Shores or a contracting township is $100 per year per household.</a:t>
            </a:r>
          </a:p>
          <a:p>
            <a:r>
              <a:rPr lang="en-US" sz="1200" dirty="0" smtClean="0"/>
              <a:t>In the fall of 2019 representatives from the Library Board and City presented information about the library to each of the township councils, and asked for an increase in contribution to $25 dollar per household,</a:t>
            </a:r>
            <a:r>
              <a:rPr lang="en-US" sz="1200" baseline="0" dirty="0" smtClean="0"/>
              <a:t> with a $1 per year increase each year over a five year contract. </a:t>
            </a:r>
            <a:endParaRPr lang="en-US" sz="1200" dirty="0" smtClean="0"/>
          </a:p>
          <a:p>
            <a:r>
              <a:rPr lang="en-US" sz="1200" dirty="0" smtClean="0"/>
              <a:t>Three of the five townships, Casey, Kerns and Harley Townships,  have all signed on for a two year contract.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D5FDA8-DA71-4830-84DC-0B0AD0C866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784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C15F9A43-DFEF-4C6D-8292-EB93A2F2C398}" type="datetimeFigureOut">
              <a:rPr lang="en-US" smtClean="0"/>
              <a:t>1/21/2020</a:t>
            </a:fld>
            <a:endParaRPr lang="en-US"/>
          </a:p>
        </p:txBody>
      </p:sp>
      <p:sp>
        <p:nvSpPr>
          <p:cNvPr id="8" name="Slide Number Placeholder 7"/>
          <p:cNvSpPr>
            <a:spLocks noGrp="1"/>
          </p:cNvSpPr>
          <p:nvPr>
            <p:ph type="sldNum" sz="quarter" idx="11"/>
          </p:nvPr>
        </p:nvSpPr>
        <p:spPr/>
        <p:txBody>
          <a:bodyPr/>
          <a:lstStyle/>
          <a:p>
            <a:fld id="{06878447-D8F7-4838-9073-E041C67D8CB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5F9A43-DFEF-4C6D-8292-EB93A2F2C398}"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78447-D8F7-4838-9073-E041C67D8C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5F9A43-DFEF-4C6D-8292-EB93A2F2C398}"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78447-D8F7-4838-9073-E041C67D8C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C15F9A43-DFEF-4C6D-8292-EB93A2F2C398}"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78447-D8F7-4838-9073-E041C67D8C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5F9A43-DFEF-4C6D-8292-EB93A2F2C398}"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78447-D8F7-4838-9073-E041C67D8CBE}" type="slidenum">
              <a:rPr lang="en-US" smtClean="0"/>
              <a:t>‹#›</a:t>
            </a:fld>
            <a:endParaRPr lang="en-US"/>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C15F9A43-DFEF-4C6D-8292-EB93A2F2C398}"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78447-D8F7-4838-9073-E041C67D8CBE}" type="slidenum">
              <a:rPr lang="en-US" smtClean="0"/>
              <a:t>‹#›</a:t>
            </a:fld>
            <a:endParaRPr lang="en-US"/>
          </a:p>
        </p:txBody>
      </p:sp>
      <p:sp>
        <p:nvSpPr>
          <p:cNvPr id="9" name="Content Placeholder 8"/>
          <p:cNvSpPr>
            <a:spLocks noGrp="1"/>
          </p:cNvSpPr>
          <p:nvPr>
            <p:ph sz="quarter" idx="13"/>
          </p:nvPr>
        </p:nvSpPr>
        <p:spPr>
          <a:xfrm>
            <a:off x="487680" y="1600200"/>
            <a:ext cx="5388864"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15F9A43-DFEF-4C6D-8292-EB93A2F2C398}"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878447-D8F7-4838-9073-E041C67D8CBE}" type="slidenum">
              <a:rPr lang="en-US" smtClean="0"/>
              <a:t>‹#›</a:t>
            </a:fld>
            <a:endParaRPr lang="en-US"/>
          </a:p>
        </p:txBody>
      </p:sp>
      <p:sp>
        <p:nvSpPr>
          <p:cNvPr id="11" name="Content Placeholder 10"/>
          <p:cNvSpPr>
            <a:spLocks noGrp="1"/>
          </p:cNvSpPr>
          <p:nvPr>
            <p:ph sz="quarter" idx="13"/>
          </p:nvPr>
        </p:nvSpPr>
        <p:spPr>
          <a:xfrm>
            <a:off x="609600" y="2212848"/>
            <a:ext cx="5388864"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5F9A43-DFEF-4C6D-8292-EB93A2F2C398}"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878447-D8F7-4838-9073-E041C67D8C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5F9A43-DFEF-4C6D-8292-EB93A2F2C398}"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878447-D8F7-4838-9073-E041C67D8C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5F9A43-DFEF-4C6D-8292-EB93A2F2C398}"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78447-D8F7-4838-9073-E041C67D8C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5F9A43-DFEF-4C6D-8292-EB93A2F2C398}"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78447-D8F7-4838-9073-E041C67D8CB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C15F9A43-DFEF-4C6D-8292-EB93A2F2C398}" type="datetimeFigureOut">
              <a:rPr lang="en-US" smtClean="0"/>
              <a:t>1/21/2020</a:t>
            </a:fld>
            <a:endParaRPr lang="en-US"/>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6878447-D8F7-4838-9073-E041C67D8CBE}" type="slidenum">
              <a:rPr lang="en-US" smtClean="0"/>
              <a:t>‹#›</a:t>
            </a:fld>
            <a:endParaRPr lang="en-US"/>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hyperlink" Target="mailto:rhunt@temiskamingshores.ca" TargetMode="External"/><Relationship Id="rId2" Type="http://schemas.openxmlformats.org/officeDocument/2006/relationships/hyperlink" Target="mailto:DDeBenedet@dryden.ca" TargetMode="External"/><Relationship Id="rId1" Type="http://schemas.openxmlformats.org/officeDocument/2006/relationships/slideLayout" Target="../slideLayouts/slideLayout2.xml"/><Relationship Id="rId4" Type="http://schemas.openxmlformats.org/officeDocument/2006/relationships/hyperlink" Target="mailto:ardis@cochraneontario.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 xmlns:a16="http://schemas.microsoft.com/office/drawing/2014/main" id="{8EAFA90F-87D0-4D2C-9F30-B20F8A508869}"/>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chemeClr val="bg1"/>
                </a:solidFill>
              </a:rPr>
              <a:t>Small But </a:t>
            </a:r>
            <a:r>
              <a:rPr lang="en-US" sz="5400" dirty="0" smtClean="0">
                <a:solidFill>
                  <a:schemeClr val="bg1"/>
                </a:solidFill>
              </a:rPr>
              <a:t>Mighty</a:t>
            </a:r>
            <a:endParaRPr lang="en-US" sz="5400" dirty="0">
              <a:solidFill>
                <a:schemeClr val="bg1"/>
              </a:solidFill>
            </a:endParaRPr>
          </a:p>
        </p:txBody>
      </p:sp>
      <p:cxnSp>
        <p:nvCxnSpPr>
          <p:cNvPr id="16" name="Straight Connector 15">
            <a:extLst>
              <a:ext uri="{FF2B5EF4-FFF2-40B4-BE49-F238E27FC236}">
                <a16:creationId xmlns=""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Picture 8" descr="A sign on the side of a building&#10;&#10;Description automatically generated">
            <a:extLst>
              <a:ext uri="{FF2B5EF4-FFF2-40B4-BE49-F238E27FC236}">
                <a16:creationId xmlns="" xmlns:a16="http://schemas.microsoft.com/office/drawing/2014/main" id="{10B0DD10-287C-4D74-8BD4-68FFD3BD7F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906" y="2288317"/>
            <a:ext cx="3634343" cy="2198777"/>
          </a:xfrm>
          <a:prstGeom prst="rect">
            <a:avLst/>
          </a:prstGeom>
        </p:spPr>
      </p:pic>
      <p:sp>
        <p:nvSpPr>
          <p:cNvPr id="2" name="TextBox 1"/>
          <p:cNvSpPr txBox="1"/>
          <p:nvPr/>
        </p:nvSpPr>
        <p:spPr>
          <a:xfrm>
            <a:off x="1681317" y="1641986"/>
            <a:ext cx="9458632" cy="646331"/>
          </a:xfrm>
          <a:prstGeom prst="rect">
            <a:avLst/>
          </a:prstGeom>
          <a:noFill/>
        </p:spPr>
        <p:txBody>
          <a:bodyPr wrap="square" rtlCol="0">
            <a:spAutoFit/>
          </a:bodyPr>
          <a:lstStyle/>
          <a:p>
            <a:r>
              <a:rPr lang="en-US" dirty="0">
                <a:solidFill>
                  <a:schemeClr val="bg1"/>
                </a:solidFill>
              </a:rPr>
              <a:t>How Ontario’s Small Northern Libraries Contribute to the Provincial </a:t>
            </a:r>
            <a:r>
              <a:rPr lang="en-US" dirty="0" smtClean="0">
                <a:solidFill>
                  <a:schemeClr val="bg1"/>
                </a:solidFill>
              </a:rPr>
              <a:t>Library Landscape</a:t>
            </a:r>
            <a:endParaRPr lang="en-US" dirty="0">
              <a:solidFill>
                <a:schemeClr val="bg1"/>
              </a:solidFill>
            </a:endParaRPr>
          </a:p>
          <a:p>
            <a:endParaRPr lang="en-CA"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153" y="2288318"/>
            <a:ext cx="3296555" cy="219877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1751" y="2288317"/>
            <a:ext cx="3076315" cy="2198776"/>
          </a:xfrm>
          <a:prstGeom prst="rect">
            <a:avLst/>
          </a:prstGeom>
        </p:spPr>
      </p:pic>
      <p:sp>
        <p:nvSpPr>
          <p:cNvPr id="8" name="TextBox 7"/>
          <p:cNvSpPr txBox="1"/>
          <p:nvPr/>
        </p:nvSpPr>
        <p:spPr>
          <a:xfrm>
            <a:off x="2201758" y="5515896"/>
            <a:ext cx="8170607" cy="1200329"/>
          </a:xfrm>
          <a:prstGeom prst="rect">
            <a:avLst/>
          </a:prstGeom>
          <a:noFill/>
        </p:spPr>
        <p:txBody>
          <a:bodyPr wrap="square" rtlCol="0">
            <a:spAutoFit/>
          </a:bodyPr>
          <a:lstStyle/>
          <a:p>
            <a:pPr algn="ctr"/>
            <a:r>
              <a:rPr lang="en-CA" dirty="0" smtClean="0"/>
              <a:t>Presented by:</a:t>
            </a:r>
          </a:p>
          <a:p>
            <a:pPr algn="ctr"/>
            <a:r>
              <a:rPr lang="en-CA" b="1" dirty="0" smtClean="0"/>
              <a:t>Dayna </a:t>
            </a:r>
            <a:r>
              <a:rPr lang="en-CA" b="1" dirty="0" err="1" smtClean="0"/>
              <a:t>DeBenedet</a:t>
            </a:r>
            <a:r>
              <a:rPr lang="en-CA" b="1" dirty="0"/>
              <a:t> </a:t>
            </a:r>
            <a:r>
              <a:rPr lang="en-CA" dirty="0" smtClean="0"/>
              <a:t>| CEO, Dryden Public Library</a:t>
            </a:r>
          </a:p>
          <a:p>
            <a:pPr algn="ctr"/>
            <a:r>
              <a:rPr lang="en-CA" b="1" dirty="0" smtClean="0"/>
              <a:t>Rebecca Hunt </a:t>
            </a:r>
            <a:r>
              <a:rPr lang="en-CA" dirty="0" smtClean="0"/>
              <a:t>| CEO, City of Temiskaming Shores Public Library</a:t>
            </a:r>
          </a:p>
          <a:p>
            <a:pPr algn="ctr"/>
            <a:r>
              <a:rPr lang="en-CA" b="1" dirty="0" smtClean="0"/>
              <a:t>Ardis </a:t>
            </a:r>
            <a:r>
              <a:rPr lang="en-CA" b="1" dirty="0" err="1" smtClean="0"/>
              <a:t>Proulx-Chedore</a:t>
            </a:r>
            <a:r>
              <a:rPr lang="en-CA" b="1" dirty="0"/>
              <a:t> </a:t>
            </a:r>
            <a:r>
              <a:rPr lang="en-CA" dirty="0" smtClean="0"/>
              <a:t>| Program Coordinator and Archivist, Cochrane Public Library</a:t>
            </a:r>
            <a:endParaRPr lang="en-CA" dirty="0"/>
          </a:p>
        </p:txBody>
      </p:sp>
    </p:spTree>
    <p:extLst>
      <p:ext uri="{BB962C8B-B14F-4D97-AF65-F5344CB8AC3E}">
        <p14:creationId xmlns:p14="http://schemas.microsoft.com/office/powerpoint/2010/main" val="94567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4" name="Title 3">
            <a:extLst>
              <a:ext uri="{FF2B5EF4-FFF2-40B4-BE49-F238E27FC236}">
                <a16:creationId xmlns:a16="http://schemas.microsoft.com/office/drawing/2014/main" xmlns="" id="{8EAFA90F-87D0-4D2C-9F30-B20F8A508869}"/>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smtClean="0">
                <a:solidFill>
                  <a:srgbClr val="FFFFFF"/>
                </a:solidFill>
              </a:rPr>
              <a:t>Temiskaming Shores Public Library</a:t>
            </a:r>
            <a:endParaRPr lang="en-US" sz="5400" dirty="0">
              <a:solidFill>
                <a:srgbClr val="FFFFFF"/>
              </a:solidFill>
            </a:endParaRPr>
          </a:p>
        </p:txBody>
      </p:sp>
      <p:cxnSp>
        <p:nvCxnSpPr>
          <p:cNvPr id="16" name="Straight Connector 15">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78" y="2859267"/>
            <a:ext cx="10058400" cy="2416373"/>
          </a:xfrm>
          <a:prstGeom prst="rect">
            <a:avLst/>
          </a:prstGeom>
        </p:spPr>
      </p:pic>
    </p:spTree>
    <p:extLst>
      <p:ext uri="{BB962C8B-B14F-4D97-AF65-F5344CB8AC3E}">
        <p14:creationId xmlns:p14="http://schemas.microsoft.com/office/powerpoint/2010/main" val="1514718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99899462-FC16-43B0-966B-FCA2634507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2" name="Title 1">
            <a:extLst>
              <a:ext uri="{FF2B5EF4-FFF2-40B4-BE49-F238E27FC236}">
                <a16:creationId xmlns:a16="http://schemas.microsoft.com/office/drawing/2014/main" xmlns="" id="{D6DD9A6E-545D-4A4D-86F2-CA6EA2088C3F}"/>
              </a:ext>
            </a:extLst>
          </p:cNvPr>
          <p:cNvSpPr>
            <a:spLocks noGrp="1"/>
          </p:cNvSpPr>
          <p:nvPr>
            <p:ph type="title"/>
          </p:nvPr>
        </p:nvSpPr>
        <p:spPr>
          <a:xfrm>
            <a:off x="5297762" y="1053711"/>
            <a:ext cx="5638994" cy="1424446"/>
          </a:xfrm>
        </p:spPr>
        <p:txBody>
          <a:bodyPr>
            <a:normAutofit fontScale="90000"/>
          </a:bodyPr>
          <a:lstStyle/>
          <a:p>
            <a:r>
              <a:rPr lang="en-US" sz="4000" dirty="0">
                <a:solidFill>
                  <a:schemeClr val="bg1"/>
                </a:solidFill>
              </a:rPr>
              <a:t>Northern Lights Library Network</a:t>
            </a:r>
            <a:endParaRPr lang="en-US" sz="4100" dirty="0">
              <a:solidFill>
                <a:schemeClr val="bg1"/>
              </a:solidFill>
            </a:endParaRPr>
          </a:p>
        </p:txBody>
      </p:sp>
      <p:sp>
        <p:nvSpPr>
          <p:cNvPr id="3" name="Content Placeholder 2">
            <a:extLst>
              <a:ext uri="{FF2B5EF4-FFF2-40B4-BE49-F238E27FC236}">
                <a16:creationId xmlns:a16="http://schemas.microsoft.com/office/drawing/2014/main" xmlns="" id="{7BAFF4D8-D065-412A-AE1F-888E7CD37418}"/>
              </a:ext>
            </a:extLst>
          </p:cNvPr>
          <p:cNvSpPr>
            <a:spLocks noGrp="1"/>
          </p:cNvSpPr>
          <p:nvPr>
            <p:ph idx="1"/>
          </p:nvPr>
        </p:nvSpPr>
        <p:spPr>
          <a:xfrm>
            <a:off x="5297762" y="2799889"/>
            <a:ext cx="5747187" cy="2987543"/>
          </a:xfrm>
        </p:spPr>
        <p:txBody>
          <a:bodyPr anchor="t">
            <a:normAutofit/>
          </a:bodyPr>
          <a:lstStyle/>
          <a:p>
            <a:r>
              <a:rPr lang="en-US" sz="1600" dirty="0">
                <a:solidFill>
                  <a:schemeClr val="bg1"/>
                </a:solidFill>
              </a:rPr>
              <a:t>Began in 2007</a:t>
            </a:r>
          </a:p>
          <a:p>
            <a:r>
              <a:rPr lang="en-US" sz="1600" dirty="0">
                <a:solidFill>
                  <a:schemeClr val="bg1"/>
                </a:solidFill>
              </a:rPr>
              <a:t>Meets 2-3 times a year</a:t>
            </a:r>
          </a:p>
          <a:p>
            <a:r>
              <a:rPr lang="en-US" sz="1600" dirty="0">
                <a:solidFill>
                  <a:schemeClr val="bg1"/>
                </a:solidFill>
              </a:rPr>
              <a:t>Successful in two grants for IT Support shared position</a:t>
            </a:r>
          </a:p>
          <a:p>
            <a:r>
              <a:rPr lang="en-US" sz="1600" dirty="0">
                <a:solidFill>
                  <a:schemeClr val="bg1"/>
                </a:solidFill>
              </a:rPr>
              <a:t>Face to face meetings help to facilitate connections over distances—more comfort </a:t>
            </a:r>
          </a:p>
          <a:p>
            <a:r>
              <a:rPr lang="en-US" sz="1600" dirty="0">
                <a:solidFill>
                  <a:schemeClr val="bg1"/>
                </a:solidFill>
              </a:rPr>
              <a:t>Share ideas, policies, procedures, partner on programming opportunities</a:t>
            </a:r>
          </a:p>
        </p:txBody>
      </p:sp>
      <p:cxnSp>
        <p:nvCxnSpPr>
          <p:cNvPr id="20" name="Straight Connector 19">
            <a:extLst>
              <a:ext uri="{FF2B5EF4-FFF2-40B4-BE49-F238E27FC236}">
                <a16:creationId xmlns:a16="http://schemas.microsoft.com/office/drawing/2014/main" xmlns="" id="{AAFEA932-2DF1-410C-A00A-7A1E7DBF75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73" y="1053711"/>
            <a:ext cx="4243617" cy="4603831"/>
          </a:xfrm>
          <a:prstGeom prst="rect">
            <a:avLst/>
          </a:prstGeom>
        </p:spPr>
      </p:pic>
    </p:spTree>
    <p:extLst>
      <p:ext uri="{BB962C8B-B14F-4D97-AF65-F5344CB8AC3E}">
        <p14:creationId xmlns:p14="http://schemas.microsoft.com/office/powerpoint/2010/main" val="1804509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A3F386-B0FB-49D0-87FC-116A6FAA47E5}"/>
              </a:ext>
            </a:extLst>
          </p:cNvPr>
          <p:cNvSpPr>
            <a:spLocks noGrp="1"/>
          </p:cNvSpPr>
          <p:nvPr>
            <p:ph type="title"/>
          </p:nvPr>
        </p:nvSpPr>
        <p:spPr>
          <a:xfrm>
            <a:off x="7091437" y="456613"/>
            <a:ext cx="4432089" cy="1657614"/>
          </a:xfrm>
        </p:spPr>
        <p:txBody>
          <a:bodyPr vert="horz" lIns="91440" tIns="45720" rIns="91440" bIns="45720" rtlCol="0">
            <a:normAutofit/>
          </a:bodyPr>
          <a:lstStyle/>
          <a:p>
            <a:pPr algn="ctr"/>
            <a:r>
              <a:rPr lang="en-US" sz="3600" dirty="0"/>
              <a:t>Digital Creator Partnership</a:t>
            </a:r>
            <a:endParaRPr lang="en-US" sz="3600" kern="1200" dirty="0">
              <a:latin typeface="+mj-lt"/>
              <a:ea typeface="+mj-ea"/>
              <a:cs typeface="+mj-cs"/>
            </a:endParaRPr>
          </a:p>
        </p:txBody>
      </p:sp>
      <p:sp>
        <p:nvSpPr>
          <p:cNvPr id="46" name="Content Placeholder 45">
            <a:extLst>
              <a:ext uri="{FF2B5EF4-FFF2-40B4-BE49-F238E27FC236}">
                <a16:creationId xmlns:a16="http://schemas.microsoft.com/office/drawing/2014/main" xmlns="" id="{F9435617-A9C3-4894-8042-4C72CA1A1FEC}"/>
              </a:ext>
            </a:extLst>
          </p:cNvPr>
          <p:cNvSpPr>
            <a:spLocks noGrp="1"/>
          </p:cNvSpPr>
          <p:nvPr>
            <p:ph idx="1"/>
          </p:nvPr>
        </p:nvSpPr>
        <p:spPr>
          <a:xfrm>
            <a:off x="6976153" y="2054942"/>
            <a:ext cx="4547373" cy="4366406"/>
          </a:xfrm>
        </p:spPr>
        <p:txBody>
          <a:bodyPr>
            <a:noAutofit/>
          </a:bodyPr>
          <a:lstStyle/>
          <a:p>
            <a:r>
              <a:rPr lang="en-US" sz="1600" dirty="0"/>
              <a:t>Work on the partnership with the Near North Mobile Medial Lab began in 2016</a:t>
            </a:r>
          </a:p>
          <a:p>
            <a:r>
              <a:rPr lang="en-US" sz="1600" dirty="0"/>
              <a:t>Our first intern was hired with an NOHFC grant 2017-2018.</a:t>
            </a:r>
          </a:p>
          <a:p>
            <a:r>
              <a:rPr lang="en-US" sz="1600" dirty="0"/>
              <a:t>Focus is on teens but have recently started targeting tweens and adults for intro to 3D printing, photography and other workshops.</a:t>
            </a:r>
          </a:p>
          <a:p>
            <a:r>
              <a:rPr lang="en-US" sz="1600" dirty="0"/>
              <a:t>We have a 3D printer, green screen, button maker and photography, sound and filming </a:t>
            </a:r>
            <a:r>
              <a:rPr lang="en-US" sz="1600" dirty="0" smtClean="0"/>
              <a:t>equipment</a:t>
            </a:r>
            <a:endParaRPr lang="en-US" sz="1600" dirty="0"/>
          </a:p>
          <a:p>
            <a:r>
              <a:rPr lang="en-US" sz="1600" dirty="0"/>
              <a:t>In addition to regular workshops geared towards the different age categories, people are encouraged to stop in an try the out the equipment.</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107" y="616437"/>
            <a:ext cx="2900978" cy="290097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552" y="721781"/>
            <a:ext cx="2044808" cy="261281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107" y="3729519"/>
            <a:ext cx="3151718" cy="236378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552" y="3523433"/>
            <a:ext cx="2346292" cy="2569874"/>
          </a:xfrm>
          <a:prstGeom prst="rect">
            <a:avLst/>
          </a:prstGeom>
        </p:spPr>
      </p:pic>
    </p:spTree>
    <p:extLst>
      <p:ext uri="{BB962C8B-B14F-4D97-AF65-F5344CB8AC3E}">
        <p14:creationId xmlns:p14="http://schemas.microsoft.com/office/powerpoint/2010/main" val="2210710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 Study</a:t>
            </a:r>
            <a:endParaRPr lang="en-US" dirty="0"/>
          </a:p>
        </p:txBody>
      </p:sp>
      <p:sp>
        <p:nvSpPr>
          <p:cNvPr id="3" name="Content Placeholder 2"/>
          <p:cNvSpPr>
            <a:spLocks noGrp="1"/>
          </p:cNvSpPr>
          <p:nvPr>
            <p:ph sz="half" idx="2"/>
          </p:nvPr>
        </p:nvSpPr>
        <p:spPr>
          <a:xfrm>
            <a:off x="838200" y="1630332"/>
            <a:ext cx="5181600" cy="4351338"/>
          </a:xfrm>
        </p:spPr>
        <p:txBody>
          <a:bodyPr>
            <a:normAutofit fontScale="92500"/>
          </a:bodyPr>
          <a:lstStyle/>
          <a:p>
            <a:r>
              <a:rPr lang="en-US" dirty="0" smtClean="0"/>
              <a:t>In 2007 Canada Post required that libraries use the Library Shipping Tool to send ILLs. This added an extra layer of training and time spend on ILL</a:t>
            </a:r>
          </a:p>
          <a:p>
            <a:r>
              <a:rPr lang="en-US" dirty="0" smtClean="0"/>
              <a:t>Perception that ILL is a “free” service  </a:t>
            </a:r>
          </a:p>
          <a:p>
            <a:r>
              <a:rPr lang="en-US" dirty="0" smtClean="0"/>
              <a:t>In the study we track time spent on each step.</a:t>
            </a:r>
          </a:p>
          <a:p>
            <a:r>
              <a:rPr lang="en-US" dirty="0" smtClean="0"/>
              <a:t>Found that it take around 27 minutes to borrow an item and 26 minutes to fulfill and ILL request</a:t>
            </a:r>
          </a:p>
          <a:p>
            <a:endParaRPr lang="en-US" dirty="0"/>
          </a:p>
        </p:txBody>
      </p:sp>
      <p:sp>
        <p:nvSpPr>
          <p:cNvPr id="4" name="Content Placeholder 3"/>
          <p:cNvSpPr>
            <a:spLocks noGrp="1"/>
          </p:cNvSpPr>
          <p:nvPr>
            <p:ph sz="quarter" idx="13"/>
          </p:nvPr>
        </p:nvSpPr>
        <p:spPr/>
        <p:txBody>
          <a:bodyPr>
            <a:normAutofit/>
          </a:bodyPr>
          <a:lstStyle/>
          <a:p>
            <a:endParaRPr lang="en-US" dirty="0"/>
          </a:p>
          <a:p>
            <a:endParaRPr lang="en-US" dirty="0"/>
          </a:p>
        </p:txBody>
      </p:sp>
      <p:graphicFrame>
        <p:nvGraphicFramePr>
          <p:cNvPr id="5" name="Table 4"/>
          <p:cNvGraphicFramePr>
            <a:graphicFrameLocks noGrp="1"/>
          </p:cNvGraphicFramePr>
          <p:nvPr>
            <p:extLst/>
          </p:nvPr>
        </p:nvGraphicFramePr>
        <p:xfrm>
          <a:off x="6292735" y="1744010"/>
          <a:ext cx="5289665" cy="4237659"/>
        </p:xfrm>
        <a:graphic>
          <a:graphicData uri="http://schemas.openxmlformats.org/drawingml/2006/table">
            <a:tbl>
              <a:tblPr firstRow="1" firstCol="1" bandRow="1">
                <a:tableStyleId>{5C22544A-7EE6-4342-B048-85BDC9FD1C3A}</a:tableStyleId>
              </a:tblPr>
              <a:tblGrid>
                <a:gridCol w="4439807">
                  <a:extLst>
                    <a:ext uri="{9D8B030D-6E8A-4147-A177-3AD203B41FA5}">
                      <a16:colId xmlns:a16="http://schemas.microsoft.com/office/drawing/2014/main" xmlns="" val="2262779827"/>
                    </a:ext>
                  </a:extLst>
                </a:gridCol>
                <a:gridCol w="849858">
                  <a:extLst>
                    <a:ext uri="{9D8B030D-6E8A-4147-A177-3AD203B41FA5}">
                      <a16:colId xmlns:a16="http://schemas.microsoft.com/office/drawing/2014/main" xmlns="" val="819364880"/>
                    </a:ext>
                  </a:extLst>
                </a:gridCol>
              </a:tblGrid>
              <a:tr h="211884">
                <a:tc>
                  <a:txBody>
                    <a:bodyPr/>
                    <a:lstStyle/>
                    <a:p>
                      <a:pPr marL="0" marR="0" algn="just">
                        <a:spcBef>
                          <a:spcPts val="0"/>
                        </a:spcBef>
                        <a:spcAft>
                          <a:spcPts val="0"/>
                        </a:spcAft>
                      </a:pPr>
                      <a:r>
                        <a:rPr lang="en-US" sz="1200" dirty="0">
                          <a:effectLst/>
                        </a:rPr>
                        <a:t>Step</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spcBef>
                          <a:spcPts val="0"/>
                        </a:spcBef>
                        <a:spcAft>
                          <a:spcPts val="0"/>
                        </a:spcAft>
                      </a:pPr>
                      <a:r>
                        <a:rPr lang="en-US" sz="1200" dirty="0">
                          <a:effectLst/>
                        </a:rPr>
                        <a:t>Time </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264893463"/>
                  </a:ext>
                </a:extLst>
              </a:tr>
              <a:tr h="635650">
                <a:tc>
                  <a:txBody>
                    <a:bodyPr/>
                    <a:lstStyle/>
                    <a:p>
                      <a:pPr marL="0" marR="0" algn="just">
                        <a:spcBef>
                          <a:spcPts val="0"/>
                        </a:spcBef>
                        <a:spcAft>
                          <a:spcPts val="0"/>
                        </a:spcAft>
                      </a:pPr>
                      <a:r>
                        <a:rPr lang="en-US" sz="1200" dirty="0">
                          <a:effectLst/>
                        </a:rPr>
                        <a:t>A request slip is filled out by patron and checked by staff to ensure the book is not already in the collection</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spcBef>
                          <a:spcPts val="0"/>
                        </a:spcBef>
                        <a:spcAft>
                          <a:spcPts val="0"/>
                        </a:spcAft>
                      </a:pPr>
                      <a:r>
                        <a:rPr lang="en-US" sz="1200">
                          <a:effectLst/>
                        </a:rPr>
                        <a:t>2 min.</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599983686"/>
                  </a:ext>
                </a:extLst>
              </a:tr>
              <a:tr h="423765">
                <a:tc>
                  <a:txBody>
                    <a:bodyPr/>
                    <a:lstStyle/>
                    <a:p>
                      <a:pPr marL="0" marR="0" algn="just">
                        <a:spcBef>
                          <a:spcPts val="0"/>
                        </a:spcBef>
                        <a:spcAft>
                          <a:spcPts val="0"/>
                        </a:spcAft>
                      </a:pPr>
                      <a:r>
                        <a:rPr lang="en-US" sz="1200" dirty="0">
                          <a:effectLst/>
                        </a:rPr>
                        <a:t>Search for the item in VDX request placed, paperwork printed and filed	</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spcBef>
                          <a:spcPts val="0"/>
                        </a:spcBef>
                        <a:spcAft>
                          <a:spcPts val="0"/>
                        </a:spcAft>
                      </a:pPr>
                      <a:r>
                        <a:rPr lang="en-US" sz="1200">
                          <a:effectLst/>
                        </a:rPr>
                        <a:t>2 min.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81134112"/>
                  </a:ext>
                </a:extLst>
              </a:tr>
              <a:tr h="211884">
                <a:tc>
                  <a:txBody>
                    <a:bodyPr/>
                    <a:lstStyle/>
                    <a:p>
                      <a:pPr marL="0" marR="0" algn="just">
                        <a:spcBef>
                          <a:spcPts val="0"/>
                        </a:spcBef>
                        <a:spcAft>
                          <a:spcPts val="0"/>
                        </a:spcAft>
                      </a:pPr>
                      <a:r>
                        <a:rPr lang="en-US" sz="1200" dirty="0">
                          <a:effectLst/>
                        </a:rPr>
                        <a:t>When item received, mark received in VDX</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spcBef>
                          <a:spcPts val="0"/>
                        </a:spcBef>
                        <a:spcAft>
                          <a:spcPts val="0"/>
                        </a:spcAft>
                      </a:pPr>
                      <a:r>
                        <a:rPr lang="en-US" sz="1200">
                          <a:effectLst/>
                        </a:rPr>
                        <a:t>1 min.</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047677587"/>
                  </a:ext>
                </a:extLst>
              </a:tr>
              <a:tr h="423765">
                <a:tc>
                  <a:txBody>
                    <a:bodyPr/>
                    <a:lstStyle/>
                    <a:p>
                      <a:pPr marL="0" marR="0" algn="just">
                        <a:spcBef>
                          <a:spcPts val="0"/>
                        </a:spcBef>
                        <a:spcAft>
                          <a:spcPts val="0"/>
                        </a:spcAft>
                      </a:pPr>
                      <a:r>
                        <a:rPr lang="en-US" sz="1200" dirty="0">
                          <a:effectLst/>
                        </a:rPr>
                        <a:t>Create record for item in library system,  place hold for patron, patron notified</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spcBef>
                          <a:spcPts val="0"/>
                        </a:spcBef>
                        <a:spcAft>
                          <a:spcPts val="0"/>
                        </a:spcAft>
                      </a:pPr>
                      <a:r>
                        <a:rPr lang="en-US" sz="1200">
                          <a:effectLst/>
                        </a:rPr>
                        <a:t>5 min.</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16502369"/>
                  </a:ext>
                </a:extLst>
              </a:tr>
              <a:tr h="847532">
                <a:tc>
                  <a:txBody>
                    <a:bodyPr/>
                    <a:lstStyle/>
                    <a:p>
                      <a:pPr marL="0" marR="0" algn="just">
                        <a:spcBef>
                          <a:spcPts val="0"/>
                        </a:spcBef>
                        <a:spcAft>
                          <a:spcPts val="0"/>
                        </a:spcAft>
                      </a:pPr>
                      <a:r>
                        <a:rPr lang="en-US" sz="1200" dirty="0">
                          <a:effectLst/>
                        </a:rPr>
                        <a:t>Item returned to library. Check item in, pull paperwork and return label, package item and affix return postage label for mailing book back to originating library</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spcBef>
                          <a:spcPts val="0"/>
                        </a:spcBef>
                        <a:spcAft>
                          <a:spcPts val="0"/>
                        </a:spcAft>
                      </a:pPr>
                      <a:r>
                        <a:rPr lang="en-US" sz="1200">
                          <a:effectLst/>
                        </a:rPr>
                        <a:t>5 min.</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145268493"/>
                  </a:ext>
                </a:extLst>
              </a:tr>
              <a:tr h="423765">
                <a:tc>
                  <a:txBody>
                    <a:bodyPr/>
                    <a:lstStyle/>
                    <a:p>
                      <a:pPr marL="0" marR="0" algn="just">
                        <a:spcBef>
                          <a:spcPts val="0"/>
                        </a:spcBef>
                        <a:spcAft>
                          <a:spcPts val="0"/>
                        </a:spcAft>
                      </a:pPr>
                      <a:r>
                        <a:rPr lang="en-US" sz="1200">
                          <a:effectLst/>
                        </a:rPr>
                        <a:t>Status changed in VDX to return item to originating library</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spcBef>
                          <a:spcPts val="0"/>
                        </a:spcBef>
                        <a:spcAft>
                          <a:spcPts val="0"/>
                        </a:spcAft>
                      </a:pPr>
                      <a:r>
                        <a:rPr lang="en-US" sz="1200">
                          <a:effectLst/>
                        </a:rPr>
                        <a:t>1 min.</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05700057"/>
                  </a:ext>
                </a:extLst>
              </a:tr>
              <a:tr h="423765">
                <a:tc>
                  <a:txBody>
                    <a:bodyPr/>
                    <a:lstStyle/>
                    <a:p>
                      <a:pPr marL="0" marR="0" algn="just">
                        <a:spcBef>
                          <a:spcPts val="0"/>
                        </a:spcBef>
                        <a:spcAft>
                          <a:spcPts val="0"/>
                        </a:spcAft>
                      </a:pPr>
                      <a:r>
                        <a:rPr lang="en-US" sz="1200">
                          <a:effectLst/>
                        </a:rPr>
                        <a:t>Delete brief record from library system, file Canada Post tracking number for parcel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spcBef>
                          <a:spcPts val="0"/>
                        </a:spcBef>
                        <a:spcAft>
                          <a:spcPts val="0"/>
                        </a:spcAft>
                      </a:pPr>
                      <a:r>
                        <a:rPr lang="en-US" sz="1200">
                          <a:effectLst/>
                        </a:rPr>
                        <a:t>1 min.</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17783652"/>
                  </a:ext>
                </a:extLst>
              </a:tr>
              <a:tr h="423765">
                <a:tc>
                  <a:txBody>
                    <a:bodyPr/>
                    <a:lstStyle/>
                    <a:p>
                      <a:pPr marL="0" marR="0" algn="just">
                        <a:spcBef>
                          <a:spcPts val="0"/>
                        </a:spcBef>
                        <a:spcAft>
                          <a:spcPts val="0"/>
                        </a:spcAft>
                      </a:pPr>
                      <a:r>
                        <a:rPr lang="en-US" sz="1200">
                          <a:effectLst/>
                        </a:rPr>
                        <a:t>Parcel is taken to a Canada Post outlet and mailed</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spcBef>
                          <a:spcPts val="0"/>
                        </a:spcBef>
                        <a:spcAft>
                          <a:spcPts val="0"/>
                        </a:spcAft>
                      </a:pPr>
                      <a:r>
                        <a:rPr lang="en-US" sz="1200">
                          <a:effectLst/>
                        </a:rPr>
                        <a:t>10 min</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10262173"/>
                  </a:ext>
                </a:extLst>
              </a:tr>
              <a:tr h="211884">
                <a:tc>
                  <a:txBody>
                    <a:bodyPr/>
                    <a:lstStyle/>
                    <a:p>
                      <a:pPr marL="0" marR="0" algn="just">
                        <a:spcBef>
                          <a:spcPts val="0"/>
                        </a:spcBef>
                        <a:spcAft>
                          <a:spcPts val="0"/>
                        </a:spcAft>
                      </a:pPr>
                      <a:r>
                        <a:rPr lang="en-US" sz="1200">
                          <a:effectLst/>
                        </a:rPr>
                        <a:t>Total:</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spcBef>
                          <a:spcPts val="0"/>
                        </a:spcBef>
                        <a:spcAft>
                          <a:spcPts val="0"/>
                        </a:spcAft>
                      </a:pPr>
                      <a:r>
                        <a:rPr lang="en-US" sz="1200" dirty="0">
                          <a:effectLst/>
                        </a:rPr>
                        <a:t>27 min.</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84454987"/>
                  </a:ext>
                </a:extLst>
              </a:tr>
            </a:tbl>
          </a:graphicData>
        </a:graphic>
      </p:graphicFrame>
    </p:spTree>
    <p:extLst>
      <p:ext uri="{BB962C8B-B14F-4D97-AF65-F5344CB8AC3E}">
        <p14:creationId xmlns:p14="http://schemas.microsoft.com/office/powerpoint/2010/main" val="474699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2" name="Title 1">
            <a:extLst>
              <a:ext uri="{FF2B5EF4-FFF2-40B4-BE49-F238E27FC236}">
                <a16:creationId xmlns:a16="http://schemas.microsoft.com/office/drawing/2014/main" xmlns="" id="{44682FC7-676A-435B-A390-534B6A122B54}"/>
              </a:ext>
            </a:extLst>
          </p:cNvPr>
          <p:cNvSpPr>
            <a:spLocks noGrp="1"/>
          </p:cNvSpPr>
          <p:nvPr>
            <p:ph type="title"/>
          </p:nvPr>
        </p:nvSpPr>
        <p:spPr/>
        <p:txBody>
          <a:bodyPr>
            <a:normAutofit/>
          </a:bodyPr>
          <a:lstStyle/>
          <a:p>
            <a:r>
              <a:rPr lang="en-US" dirty="0">
                <a:solidFill>
                  <a:schemeClr val="bg1"/>
                </a:solidFill>
              </a:rPr>
              <a:t>Northern College Partnership</a:t>
            </a:r>
          </a:p>
        </p:txBody>
      </p:sp>
      <p:sp>
        <p:nvSpPr>
          <p:cNvPr id="3" name="Content Placeholder 2">
            <a:extLst>
              <a:ext uri="{FF2B5EF4-FFF2-40B4-BE49-F238E27FC236}">
                <a16:creationId xmlns:a16="http://schemas.microsoft.com/office/drawing/2014/main" xmlns="" id="{207A5C9A-4119-4221-96D2-4AB6C0AB7CFB}"/>
              </a:ext>
            </a:extLst>
          </p:cNvPr>
          <p:cNvSpPr>
            <a:spLocks noGrp="1"/>
          </p:cNvSpPr>
          <p:nvPr>
            <p:ph idx="1"/>
          </p:nvPr>
        </p:nvSpPr>
        <p:spPr>
          <a:xfrm>
            <a:off x="270163" y="1953908"/>
            <a:ext cx="5586568" cy="4581143"/>
          </a:xfrm>
        </p:spPr>
        <p:txBody>
          <a:bodyPr anchor="ctr">
            <a:normAutofit/>
          </a:bodyPr>
          <a:lstStyle/>
          <a:p>
            <a:pPr marL="0" indent="0">
              <a:buNone/>
            </a:pPr>
            <a:r>
              <a:rPr lang="en-US" sz="1800" b="1" dirty="0" smtClean="0"/>
              <a:t>Highlights </a:t>
            </a:r>
            <a:r>
              <a:rPr lang="en-US" sz="1800" b="1" dirty="0"/>
              <a:t>of the Partnership Agreement: </a:t>
            </a:r>
          </a:p>
          <a:p>
            <a:r>
              <a:rPr lang="en-US" sz="1800" dirty="0" smtClean="0"/>
              <a:t>Reciprocal </a:t>
            </a:r>
            <a:r>
              <a:rPr lang="en-US" sz="1800" dirty="0"/>
              <a:t>Borrowing Agreement between College Library and Public Library.</a:t>
            </a:r>
          </a:p>
          <a:p>
            <a:r>
              <a:rPr lang="en-US" sz="1800" dirty="0"/>
              <a:t>Provision by College of two dedicated public access computers and </a:t>
            </a:r>
            <a:r>
              <a:rPr lang="en-US" sz="1800" dirty="0" err="1"/>
              <a:t>wifi</a:t>
            </a:r>
            <a:r>
              <a:rPr lang="en-US" sz="1800" dirty="0"/>
              <a:t> access for public library patrons.</a:t>
            </a:r>
          </a:p>
          <a:p>
            <a:r>
              <a:rPr lang="en-US" sz="1800" dirty="0"/>
              <a:t>Access to printing and photocopying services.</a:t>
            </a:r>
          </a:p>
          <a:p>
            <a:r>
              <a:rPr lang="en-US" sz="1800" dirty="0"/>
              <a:t>Rotating deposit collection from TSPL.</a:t>
            </a:r>
          </a:p>
          <a:p>
            <a:r>
              <a:rPr lang="en-US" sz="1800" dirty="0"/>
              <a:t>Northern College staff will implement the public library services.</a:t>
            </a:r>
          </a:p>
          <a:p>
            <a:r>
              <a:rPr lang="en-US" sz="1800" dirty="0"/>
              <a:t>Dedicated parking spaces for public library patrons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183" y="2064774"/>
            <a:ext cx="3524952" cy="4535602"/>
          </a:xfrm>
          <a:prstGeom prst="rect">
            <a:avLst/>
          </a:prstGeom>
          <a:ln w="28575">
            <a:solidFill>
              <a:schemeClr val="tx1"/>
            </a:solidFill>
          </a:ln>
        </p:spPr>
      </p:pic>
    </p:spTree>
    <p:extLst>
      <p:ext uri="{BB962C8B-B14F-4D97-AF65-F5344CB8AC3E}">
        <p14:creationId xmlns:p14="http://schemas.microsoft.com/office/powerpoint/2010/main" val="1655017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2" name="Title 1">
            <a:extLst>
              <a:ext uri="{FF2B5EF4-FFF2-40B4-BE49-F238E27FC236}">
                <a16:creationId xmlns:a16="http://schemas.microsoft.com/office/drawing/2014/main" xmlns="" id="{44682FC7-676A-435B-A390-534B6A122B54}"/>
              </a:ext>
            </a:extLst>
          </p:cNvPr>
          <p:cNvSpPr>
            <a:spLocks noGrp="1"/>
          </p:cNvSpPr>
          <p:nvPr>
            <p:ph type="title"/>
          </p:nvPr>
        </p:nvSpPr>
        <p:spPr/>
        <p:txBody>
          <a:bodyPr>
            <a:normAutofit/>
          </a:bodyPr>
          <a:lstStyle/>
          <a:p>
            <a:r>
              <a:rPr lang="en-US" dirty="0">
                <a:solidFill>
                  <a:schemeClr val="bg1"/>
                </a:solidFill>
              </a:rPr>
              <a:t>Contracting Township Partnerships</a:t>
            </a:r>
          </a:p>
        </p:txBody>
      </p:sp>
      <p:sp>
        <p:nvSpPr>
          <p:cNvPr id="3" name="Content Placeholder 2">
            <a:extLst>
              <a:ext uri="{FF2B5EF4-FFF2-40B4-BE49-F238E27FC236}">
                <a16:creationId xmlns:a16="http://schemas.microsoft.com/office/drawing/2014/main" xmlns="" id="{207A5C9A-4119-4221-96D2-4AB6C0AB7CFB}"/>
              </a:ext>
            </a:extLst>
          </p:cNvPr>
          <p:cNvSpPr>
            <a:spLocks noGrp="1"/>
          </p:cNvSpPr>
          <p:nvPr>
            <p:ph idx="1"/>
          </p:nvPr>
        </p:nvSpPr>
        <p:spPr>
          <a:xfrm>
            <a:off x="407815" y="1914028"/>
            <a:ext cx="5586568" cy="4581143"/>
          </a:xfrm>
        </p:spPr>
        <p:txBody>
          <a:bodyPr anchor="ctr">
            <a:normAutofit lnSpcReduction="10000"/>
          </a:bodyPr>
          <a:lstStyle/>
          <a:p>
            <a:r>
              <a:rPr lang="en-US" sz="1800" dirty="0"/>
              <a:t>Contracts were established in 1990’s with the townships of Hudson, Harley, Casey and Kerns. The Township of Hilliard asked to contract in 2016.</a:t>
            </a:r>
          </a:p>
          <a:p>
            <a:r>
              <a:rPr lang="en-US" sz="1800" dirty="0"/>
              <a:t>Up until 2019 the townships contributed $12 per household to the TSPL budget.</a:t>
            </a:r>
          </a:p>
          <a:p>
            <a:r>
              <a:rPr lang="en-US" sz="1800" dirty="0"/>
              <a:t>A tax-paying household in Temiskaming Shores contributed $100.75 for library services in 2019.</a:t>
            </a:r>
          </a:p>
          <a:p>
            <a:r>
              <a:rPr lang="en-US" sz="1800" dirty="0"/>
              <a:t>The non-resident fee is $100 per year per household.</a:t>
            </a:r>
          </a:p>
          <a:p>
            <a:r>
              <a:rPr lang="en-US" sz="1800" dirty="0"/>
              <a:t>In the Fall of 2019 the TSPL Board asked for an increase in contribution to $25 dollar per household.</a:t>
            </a:r>
          </a:p>
          <a:p>
            <a:r>
              <a:rPr lang="en-US" sz="1800" dirty="0"/>
              <a:t>Three of the five townships, Casey, Kerns and Harley Townships,  have all signed on for a two year contract</a:t>
            </a:r>
            <a:r>
              <a:rPr lang="en-US" sz="1800" dirty="0" smtClean="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840" y="2013659"/>
            <a:ext cx="5014395" cy="4381880"/>
          </a:xfrm>
          <a:prstGeom prst="rect">
            <a:avLst/>
          </a:prstGeom>
        </p:spPr>
      </p:pic>
    </p:spTree>
    <p:extLst>
      <p:ext uri="{BB962C8B-B14F-4D97-AF65-F5344CB8AC3E}">
        <p14:creationId xmlns:p14="http://schemas.microsoft.com/office/powerpoint/2010/main" val="399336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BC5B40A6-F0BE-4249-81BD-1DF535B86CE7}"/>
              </a:ext>
            </a:extLst>
          </p:cNvPr>
          <p:cNvSpPr>
            <a:spLocks noGrp="1"/>
          </p:cNvSpPr>
          <p:nvPr>
            <p:ph type="subTitle" idx="1"/>
          </p:nvPr>
        </p:nvSpPr>
        <p:spPr>
          <a:xfrm>
            <a:off x="3205316" y="3762482"/>
            <a:ext cx="9144000" cy="1655762"/>
          </a:xfrm>
        </p:spPr>
        <p:txBody>
          <a:bodyPr>
            <a:normAutofit/>
          </a:bodyPr>
          <a:lstStyle/>
          <a:p>
            <a:r>
              <a:rPr lang="en-CA" sz="3200" b="1" dirty="0">
                <a:solidFill>
                  <a:schemeClr val="bg1"/>
                </a:solidFill>
              </a:rPr>
              <a:t>A Visit Will Get You Thinking! </a:t>
            </a:r>
            <a:endParaRPr lang="en-US" sz="3200" b="1" dirty="0">
              <a:solidFill>
                <a:schemeClr val="bg1"/>
              </a:solidFill>
            </a:endParaRPr>
          </a:p>
        </p:txBody>
      </p:sp>
      <p:pic>
        <p:nvPicPr>
          <p:cNvPr id="5" name="Picture 4">
            <a:extLst>
              <a:ext uri="{FF2B5EF4-FFF2-40B4-BE49-F238E27FC236}">
                <a16:creationId xmlns:a16="http://schemas.microsoft.com/office/drawing/2014/main" xmlns="" id="{3A452FE2-9084-4937-A16E-9B83706C6425}"/>
              </a:ext>
            </a:extLst>
          </p:cNvPr>
          <p:cNvPicPr>
            <a:picLocks noChangeAspect="1"/>
          </p:cNvPicPr>
          <p:nvPr/>
        </p:nvPicPr>
        <p:blipFill>
          <a:blip r:embed="rId2"/>
          <a:stretch>
            <a:fillRect/>
          </a:stretch>
        </p:blipFill>
        <p:spPr>
          <a:xfrm>
            <a:off x="684234" y="1909298"/>
            <a:ext cx="4218441" cy="2523749"/>
          </a:xfrm>
          <a:prstGeom prst="rect">
            <a:avLst/>
          </a:prstGeom>
        </p:spPr>
      </p:pic>
    </p:spTree>
    <p:extLst>
      <p:ext uri="{BB962C8B-B14F-4D97-AF65-F5344CB8AC3E}">
        <p14:creationId xmlns:p14="http://schemas.microsoft.com/office/powerpoint/2010/main" val="3590494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F6BA02-399E-4EFF-9273-5A8743C6DF48}"/>
              </a:ext>
            </a:extLst>
          </p:cNvPr>
          <p:cNvSpPr>
            <a:spLocks noGrp="1"/>
          </p:cNvSpPr>
          <p:nvPr>
            <p:ph type="title"/>
          </p:nvPr>
        </p:nvSpPr>
        <p:spPr>
          <a:xfrm>
            <a:off x="4708586" y="685800"/>
            <a:ext cx="6374097" cy="1151965"/>
          </a:xfrm>
        </p:spPr>
        <p:txBody>
          <a:bodyPr>
            <a:normAutofit fontScale="90000"/>
          </a:bodyPr>
          <a:lstStyle/>
          <a:p>
            <a:r>
              <a:rPr lang="en-CA" sz="3800" dirty="0"/>
              <a:t>Programming: </a:t>
            </a:r>
            <a:br>
              <a:rPr lang="en-CA" sz="3800" dirty="0"/>
            </a:br>
            <a:r>
              <a:rPr lang="en-CA" sz="3800" dirty="0"/>
              <a:t>Why is it important?</a:t>
            </a:r>
            <a:endParaRPr lang="en-US" sz="3800" dirty="0"/>
          </a:p>
        </p:txBody>
      </p:sp>
      <p:sp>
        <p:nvSpPr>
          <p:cNvPr id="3" name="Content Placeholder 2">
            <a:extLst>
              <a:ext uri="{FF2B5EF4-FFF2-40B4-BE49-F238E27FC236}">
                <a16:creationId xmlns:a16="http://schemas.microsoft.com/office/drawing/2014/main" xmlns="" id="{6522DC14-BB00-4F58-8D8A-F97D60B934CA}"/>
              </a:ext>
            </a:extLst>
          </p:cNvPr>
          <p:cNvSpPr>
            <a:spLocks noGrp="1"/>
          </p:cNvSpPr>
          <p:nvPr>
            <p:ph idx="1"/>
          </p:nvPr>
        </p:nvSpPr>
        <p:spPr>
          <a:xfrm>
            <a:off x="4701906" y="2142066"/>
            <a:ext cx="6380777" cy="3232519"/>
          </a:xfrm>
        </p:spPr>
        <p:txBody>
          <a:bodyPr>
            <a:normAutofit fontScale="47500" lnSpcReduction="20000"/>
          </a:bodyPr>
          <a:lstStyle/>
          <a:p>
            <a:pPr>
              <a:lnSpc>
                <a:spcPct val="110000"/>
              </a:lnSpc>
            </a:pPr>
            <a:r>
              <a:rPr lang="en-CA" sz="4400" dirty="0"/>
              <a:t>fun literacy based activities</a:t>
            </a:r>
          </a:p>
          <a:p>
            <a:pPr>
              <a:lnSpc>
                <a:spcPct val="110000"/>
              </a:lnSpc>
            </a:pPr>
            <a:r>
              <a:rPr lang="en-CA" sz="4400" dirty="0"/>
              <a:t>Provide social interaction </a:t>
            </a:r>
          </a:p>
          <a:p>
            <a:pPr>
              <a:lnSpc>
                <a:spcPct val="110000"/>
              </a:lnSpc>
            </a:pPr>
            <a:r>
              <a:rPr lang="en-CA" sz="4400" dirty="0"/>
              <a:t>Influence materials that are checked out in your library</a:t>
            </a:r>
          </a:p>
          <a:p>
            <a:pPr>
              <a:lnSpc>
                <a:spcPct val="110000"/>
              </a:lnSpc>
            </a:pPr>
            <a:r>
              <a:rPr lang="en-CA" sz="4400" dirty="0"/>
              <a:t>Help peak people’s interest in new activities </a:t>
            </a:r>
          </a:p>
          <a:p>
            <a:pPr>
              <a:lnSpc>
                <a:spcPct val="110000"/>
              </a:lnSpc>
            </a:pPr>
            <a:r>
              <a:rPr lang="en-CA" sz="4400" dirty="0"/>
              <a:t>Great way to build community partnerships</a:t>
            </a:r>
          </a:p>
          <a:p>
            <a:pPr>
              <a:lnSpc>
                <a:spcPct val="110000"/>
              </a:lnSpc>
            </a:pPr>
            <a:r>
              <a:rPr lang="en-CA" sz="4400" dirty="0"/>
              <a:t>Outreach to new users </a:t>
            </a:r>
          </a:p>
          <a:p>
            <a:pPr>
              <a:lnSpc>
                <a:spcPct val="110000"/>
              </a:lnSpc>
            </a:pPr>
            <a:endParaRPr lang="en-CA" dirty="0"/>
          </a:p>
          <a:p>
            <a:pPr>
              <a:lnSpc>
                <a:spcPct val="110000"/>
              </a:lnSpc>
            </a:pPr>
            <a:endParaRPr lang="en-US" dirty="0"/>
          </a:p>
        </p:txBody>
      </p:sp>
      <p:pic>
        <p:nvPicPr>
          <p:cNvPr id="7" name="Picture 6">
            <a:extLst>
              <a:ext uri="{FF2B5EF4-FFF2-40B4-BE49-F238E27FC236}">
                <a16:creationId xmlns:a16="http://schemas.microsoft.com/office/drawing/2014/main" xmlns="" id="{9A742B23-8968-4907-82A7-AB91562F5B23}"/>
              </a:ext>
            </a:extLst>
          </p:cNvPr>
          <p:cNvPicPr>
            <a:picLocks noChangeAspect="1"/>
          </p:cNvPicPr>
          <p:nvPr/>
        </p:nvPicPr>
        <p:blipFill rotWithShape="1">
          <a:blip r:embed="rId3"/>
          <a:srcRect r="3413"/>
          <a:stretch/>
        </p:blipFill>
        <p:spPr>
          <a:xfrm>
            <a:off x="404226" y="10"/>
            <a:ext cx="3840480" cy="5301586"/>
          </a:xfrm>
          <a:prstGeom prst="rect">
            <a:avLst/>
          </a:prstGeom>
          <a:ln w="57150" cmpd="thinThick">
            <a:solidFill>
              <a:schemeClr val="bg1">
                <a:lumMod val="50000"/>
              </a:schemeClr>
            </a:solidFill>
            <a:miter lim="800000"/>
          </a:ln>
        </p:spPr>
      </p:pic>
    </p:spTree>
    <p:extLst>
      <p:ext uri="{BB962C8B-B14F-4D97-AF65-F5344CB8AC3E}">
        <p14:creationId xmlns:p14="http://schemas.microsoft.com/office/powerpoint/2010/main" val="1531060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50FFF2-1582-46FF-A912-7D3946515144}"/>
              </a:ext>
            </a:extLst>
          </p:cNvPr>
          <p:cNvSpPr>
            <a:spLocks noGrp="1"/>
          </p:cNvSpPr>
          <p:nvPr>
            <p:ph type="title"/>
          </p:nvPr>
        </p:nvSpPr>
        <p:spPr>
          <a:xfrm>
            <a:off x="6556354" y="571500"/>
            <a:ext cx="4526328" cy="1266265"/>
          </a:xfrm>
        </p:spPr>
        <p:txBody>
          <a:bodyPr>
            <a:normAutofit/>
          </a:bodyPr>
          <a:lstStyle/>
          <a:p>
            <a:r>
              <a:rPr lang="en-CA" sz="4100"/>
              <a:t>Walking Scrabble</a:t>
            </a:r>
            <a:endParaRPr lang="en-US" sz="4100"/>
          </a:p>
        </p:txBody>
      </p:sp>
      <p:sp>
        <p:nvSpPr>
          <p:cNvPr id="3" name="Content Placeholder 2">
            <a:extLst>
              <a:ext uri="{FF2B5EF4-FFF2-40B4-BE49-F238E27FC236}">
                <a16:creationId xmlns:a16="http://schemas.microsoft.com/office/drawing/2014/main" xmlns="" id="{E0E3E8CD-A12E-40AB-AD47-F36DABF760B6}"/>
              </a:ext>
            </a:extLst>
          </p:cNvPr>
          <p:cNvSpPr>
            <a:spLocks noGrp="1"/>
          </p:cNvSpPr>
          <p:nvPr>
            <p:ph idx="1"/>
          </p:nvPr>
        </p:nvSpPr>
        <p:spPr>
          <a:xfrm>
            <a:off x="6551610" y="2071048"/>
            <a:ext cx="4531072" cy="3072290"/>
          </a:xfrm>
        </p:spPr>
        <p:txBody>
          <a:bodyPr anchor="t">
            <a:normAutofit/>
          </a:bodyPr>
          <a:lstStyle/>
          <a:p>
            <a:r>
              <a:rPr lang="en-CA" dirty="0"/>
              <a:t>A new literacy sport created in 2017</a:t>
            </a:r>
          </a:p>
          <a:p>
            <a:r>
              <a:rPr lang="en-CA" dirty="0"/>
              <a:t>Involves walking a circuit and collecting letters</a:t>
            </a:r>
          </a:p>
          <a:p>
            <a:r>
              <a:rPr lang="en-CA" dirty="0"/>
              <a:t>All ages can enjoy it! </a:t>
            </a:r>
          </a:p>
          <a:p>
            <a:r>
              <a:rPr lang="en-CA" dirty="0"/>
              <a:t>Promotes literacy and physical activity</a:t>
            </a:r>
          </a:p>
        </p:txBody>
      </p:sp>
      <p:sp>
        <p:nvSpPr>
          <p:cNvPr id="10" name="Rectangle 9">
            <a:extLst>
              <a:ext uri="{FF2B5EF4-FFF2-40B4-BE49-F238E27FC236}">
                <a16:creationId xmlns:a16="http://schemas.microsoft.com/office/drawing/2014/main" xmlns="" id="{0276CF47-78D1-45D4-B8A5-05DD68D9FB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0240" y="457200"/>
            <a:ext cx="5589425"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5" name="Picture 4">
            <a:extLst>
              <a:ext uri="{FF2B5EF4-FFF2-40B4-BE49-F238E27FC236}">
                <a16:creationId xmlns:a16="http://schemas.microsoft.com/office/drawing/2014/main" xmlns="" id="{AD2EFF34-570B-4EE4-BF07-2F36005E4447}"/>
              </a:ext>
            </a:extLst>
          </p:cNvPr>
          <p:cNvPicPr>
            <a:picLocks noChangeAspect="1"/>
          </p:cNvPicPr>
          <p:nvPr/>
        </p:nvPicPr>
        <p:blipFill>
          <a:blip r:embed="rId3"/>
          <a:stretch>
            <a:fillRect/>
          </a:stretch>
        </p:blipFill>
        <p:spPr>
          <a:xfrm>
            <a:off x="750708" y="886726"/>
            <a:ext cx="5099864" cy="3824898"/>
          </a:xfrm>
          <a:prstGeom prst="rect">
            <a:avLst/>
          </a:prstGeom>
        </p:spPr>
      </p:pic>
    </p:spTree>
    <p:extLst>
      <p:ext uri="{BB962C8B-B14F-4D97-AF65-F5344CB8AC3E}">
        <p14:creationId xmlns:p14="http://schemas.microsoft.com/office/powerpoint/2010/main" val="3083246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CA18A8-C554-46D6-8037-578DCE1EA13C}"/>
              </a:ext>
            </a:extLst>
          </p:cNvPr>
          <p:cNvSpPr>
            <a:spLocks noGrp="1"/>
          </p:cNvSpPr>
          <p:nvPr>
            <p:ph type="title"/>
          </p:nvPr>
        </p:nvSpPr>
        <p:spPr>
          <a:xfrm>
            <a:off x="4698059" y="685800"/>
            <a:ext cx="6381741" cy="1151965"/>
          </a:xfrm>
        </p:spPr>
        <p:txBody>
          <a:bodyPr>
            <a:normAutofit/>
          </a:bodyPr>
          <a:lstStyle/>
          <a:p>
            <a:r>
              <a:rPr lang="en-CA" dirty="0"/>
              <a:t>Community Café</a:t>
            </a:r>
            <a:endParaRPr lang="en-US" dirty="0"/>
          </a:p>
        </p:txBody>
      </p:sp>
      <p:sp>
        <p:nvSpPr>
          <p:cNvPr id="3" name="Content Placeholder 2">
            <a:extLst>
              <a:ext uri="{FF2B5EF4-FFF2-40B4-BE49-F238E27FC236}">
                <a16:creationId xmlns:a16="http://schemas.microsoft.com/office/drawing/2014/main" xmlns="" id="{676AB480-1425-48B9-BE03-B4065181DC85}"/>
              </a:ext>
            </a:extLst>
          </p:cNvPr>
          <p:cNvSpPr>
            <a:spLocks noGrp="1"/>
          </p:cNvSpPr>
          <p:nvPr>
            <p:ph idx="1"/>
          </p:nvPr>
        </p:nvSpPr>
        <p:spPr>
          <a:xfrm>
            <a:off x="4698055" y="2063397"/>
            <a:ext cx="6380406" cy="3237468"/>
          </a:xfrm>
        </p:spPr>
        <p:txBody>
          <a:bodyPr>
            <a:normAutofit fontScale="92500" lnSpcReduction="10000"/>
          </a:bodyPr>
          <a:lstStyle/>
          <a:p>
            <a:pPr>
              <a:lnSpc>
                <a:spcPct val="110000"/>
              </a:lnSpc>
            </a:pPr>
            <a:r>
              <a:rPr lang="en-CA" dirty="0"/>
              <a:t>Outreach opportunity</a:t>
            </a:r>
          </a:p>
          <a:p>
            <a:pPr>
              <a:lnSpc>
                <a:spcPct val="110000"/>
              </a:lnSpc>
            </a:pPr>
            <a:r>
              <a:rPr lang="en-CA" dirty="0"/>
              <a:t>Reach many new people who haven’t gotten over the library stereotype</a:t>
            </a:r>
          </a:p>
          <a:p>
            <a:pPr>
              <a:lnSpc>
                <a:spcPct val="110000"/>
              </a:lnSpc>
            </a:pPr>
            <a:r>
              <a:rPr lang="en-CA" dirty="0"/>
              <a:t>Promote literacy on many levels</a:t>
            </a:r>
          </a:p>
          <a:p>
            <a:pPr>
              <a:lnSpc>
                <a:spcPct val="110000"/>
              </a:lnSpc>
            </a:pPr>
            <a:r>
              <a:rPr lang="en-CA" dirty="0"/>
              <a:t>All ages activity</a:t>
            </a:r>
          </a:p>
          <a:p>
            <a:pPr>
              <a:lnSpc>
                <a:spcPct val="110000"/>
              </a:lnSpc>
            </a:pPr>
            <a:r>
              <a:rPr lang="en-CA" dirty="0"/>
              <a:t>Builds community partnerships</a:t>
            </a:r>
          </a:p>
          <a:p>
            <a:pPr>
              <a:lnSpc>
                <a:spcPct val="110000"/>
              </a:lnSpc>
            </a:pPr>
            <a:r>
              <a:rPr lang="en-CA" dirty="0"/>
              <a:t>Monthly engagement with numbers growing</a:t>
            </a:r>
            <a:endParaRPr lang="en-US" dirty="0"/>
          </a:p>
        </p:txBody>
      </p:sp>
      <p:pic>
        <p:nvPicPr>
          <p:cNvPr id="5" name="Picture 4">
            <a:extLst>
              <a:ext uri="{FF2B5EF4-FFF2-40B4-BE49-F238E27FC236}">
                <a16:creationId xmlns:a16="http://schemas.microsoft.com/office/drawing/2014/main" xmlns="" id="{101BA552-5459-492C-A4B2-62118D58A2A6}"/>
              </a:ext>
            </a:extLst>
          </p:cNvPr>
          <p:cNvPicPr>
            <a:picLocks noChangeAspect="1"/>
          </p:cNvPicPr>
          <p:nvPr/>
        </p:nvPicPr>
        <p:blipFill rotWithShape="1">
          <a:blip r:embed="rId3"/>
          <a:srcRect t="7967" r="-2" b="4221"/>
          <a:stretch/>
        </p:blipFill>
        <p:spPr>
          <a:xfrm>
            <a:off x="404380" y="10"/>
            <a:ext cx="3836475" cy="2526610"/>
          </a:xfrm>
          <a:prstGeom prst="rect">
            <a:avLst/>
          </a:prstGeom>
          <a:ln w="57150" cmpd="thinThick">
            <a:solidFill>
              <a:schemeClr val="bg1">
                <a:lumMod val="50000"/>
              </a:schemeClr>
            </a:solidFill>
            <a:miter lim="800000"/>
          </a:ln>
        </p:spPr>
      </p:pic>
      <p:pic>
        <p:nvPicPr>
          <p:cNvPr id="7" name="Picture 6">
            <a:extLst>
              <a:ext uri="{FF2B5EF4-FFF2-40B4-BE49-F238E27FC236}">
                <a16:creationId xmlns:a16="http://schemas.microsoft.com/office/drawing/2014/main" xmlns="" id="{69986917-D31D-49F0-AEF4-41FDE4A716DE}"/>
              </a:ext>
            </a:extLst>
          </p:cNvPr>
          <p:cNvPicPr>
            <a:picLocks noChangeAspect="1"/>
          </p:cNvPicPr>
          <p:nvPr/>
        </p:nvPicPr>
        <p:blipFill rotWithShape="1">
          <a:blip r:embed="rId4"/>
          <a:srcRect r="-2" b="12188"/>
          <a:stretch/>
        </p:blipFill>
        <p:spPr>
          <a:xfrm>
            <a:off x="404380" y="2774242"/>
            <a:ext cx="3836475" cy="2526622"/>
          </a:xfrm>
          <a:prstGeom prst="rect">
            <a:avLst/>
          </a:prstGeom>
          <a:ln w="57150" cmpd="thinThick">
            <a:solidFill>
              <a:schemeClr val="bg1">
                <a:lumMod val="50000"/>
              </a:schemeClr>
            </a:solidFill>
            <a:miter lim="800000"/>
          </a:ln>
        </p:spPr>
      </p:pic>
    </p:spTree>
    <p:extLst>
      <p:ext uri="{BB962C8B-B14F-4D97-AF65-F5344CB8AC3E}">
        <p14:creationId xmlns:p14="http://schemas.microsoft.com/office/powerpoint/2010/main" val="411928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 xmlns:a16="http://schemas.microsoft.com/office/drawing/2014/main" id="{8EAFA90F-87D0-4D2C-9F30-B20F8A508869}"/>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Dryden Public Library</a:t>
            </a:r>
          </a:p>
        </p:txBody>
      </p:sp>
      <p:pic>
        <p:nvPicPr>
          <p:cNvPr id="7" name="Content Placeholder 6" descr="A sign on a pole&#10;&#10;Description automatically generated">
            <a:extLst>
              <a:ext uri="{FF2B5EF4-FFF2-40B4-BE49-F238E27FC236}">
                <a16:creationId xmlns="" xmlns:a16="http://schemas.microsoft.com/office/drawing/2014/main" id="{F99E8B47-B9E5-4328-9235-0C2639955B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567" y="2563805"/>
            <a:ext cx="5455917" cy="3723663"/>
          </a:xfrm>
          <a:prstGeom prst="rect">
            <a:avLst/>
          </a:prstGeom>
        </p:spPr>
      </p:pic>
      <p:cxnSp>
        <p:nvCxnSpPr>
          <p:cNvPr id="16" name="Straight Connector 15">
            <a:extLst>
              <a:ext uri="{FF2B5EF4-FFF2-40B4-BE49-F238E27FC236}">
                <a16:creationId xmlns=""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DB146403-F3D6-484B-B2ED-97F9565D037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Picture 8" descr="A sign on the side of a building&#10;&#10;Description automatically generated">
            <a:extLst>
              <a:ext uri="{FF2B5EF4-FFF2-40B4-BE49-F238E27FC236}">
                <a16:creationId xmlns="" xmlns:a16="http://schemas.microsoft.com/office/drawing/2014/main" id="{10B0DD10-287C-4D74-8BD4-68FFD3BD7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073" y="2775222"/>
            <a:ext cx="5455917" cy="3300829"/>
          </a:xfrm>
          <a:prstGeom prst="rect">
            <a:avLst/>
          </a:prstGeom>
        </p:spPr>
      </p:pic>
    </p:spTree>
    <p:extLst>
      <p:ext uri="{BB962C8B-B14F-4D97-AF65-F5344CB8AC3E}">
        <p14:creationId xmlns:p14="http://schemas.microsoft.com/office/powerpoint/2010/main" val="4000122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65B2ED-E2F8-4D66-8B75-00BD4CD6B487}"/>
              </a:ext>
            </a:extLst>
          </p:cNvPr>
          <p:cNvSpPr>
            <a:spLocks noGrp="1"/>
          </p:cNvSpPr>
          <p:nvPr>
            <p:ph type="title"/>
          </p:nvPr>
        </p:nvSpPr>
        <p:spPr>
          <a:xfrm>
            <a:off x="685801" y="685800"/>
            <a:ext cx="6397155" cy="1151965"/>
          </a:xfrm>
        </p:spPr>
        <p:txBody>
          <a:bodyPr>
            <a:normAutofit/>
          </a:bodyPr>
          <a:lstStyle/>
          <a:p>
            <a:r>
              <a:rPr lang="en-CA" dirty="0"/>
              <a:t>Tech Social </a:t>
            </a:r>
            <a:endParaRPr lang="en-US" dirty="0"/>
          </a:p>
        </p:txBody>
      </p:sp>
      <p:sp>
        <p:nvSpPr>
          <p:cNvPr id="3" name="Content Placeholder 2">
            <a:extLst>
              <a:ext uri="{FF2B5EF4-FFF2-40B4-BE49-F238E27FC236}">
                <a16:creationId xmlns:a16="http://schemas.microsoft.com/office/drawing/2014/main" xmlns="" id="{F289A7A3-C317-4F0C-96D6-295B5D003FA5}"/>
              </a:ext>
            </a:extLst>
          </p:cNvPr>
          <p:cNvSpPr>
            <a:spLocks noGrp="1"/>
          </p:cNvSpPr>
          <p:nvPr>
            <p:ph idx="1"/>
          </p:nvPr>
        </p:nvSpPr>
        <p:spPr>
          <a:xfrm>
            <a:off x="685800" y="2076423"/>
            <a:ext cx="6397157" cy="3288739"/>
          </a:xfrm>
        </p:spPr>
        <p:txBody>
          <a:bodyPr anchor="t">
            <a:normAutofit/>
          </a:bodyPr>
          <a:lstStyle/>
          <a:p>
            <a:r>
              <a:rPr lang="en-CA" dirty="0"/>
              <a:t>Teach the basics of technology</a:t>
            </a:r>
          </a:p>
          <a:p>
            <a:r>
              <a:rPr lang="en-CA" dirty="0"/>
              <a:t>Great for seniors and adults alike</a:t>
            </a:r>
          </a:p>
          <a:p>
            <a:r>
              <a:rPr lang="en-CA" dirty="0"/>
              <a:t>Can be facilitated by volunteers, co-op students </a:t>
            </a:r>
          </a:p>
          <a:p>
            <a:r>
              <a:rPr lang="en-CA" dirty="0"/>
              <a:t>Builds confidence of the patrons</a:t>
            </a:r>
          </a:p>
          <a:p>
            <a:r>
              <a:rPr lang="en-CA" dirty="0"/>
              <a:t>Allows you to promote online resources</a:t>
            </a:r>
            <a:endParaRPr lang="en-US" dirty="0"/>
          </a:p>
        </p:txBody>
      </p:sp>
      <p:pic>
        <p:nvPicPr>
          <p:cNvPr id="5" name="Picture 4">
            <a:extLst>
              <a:ext uri="{FF2B5EF4-FFF2-40B4-BE49-F238E27FC236}">
                <a16:creationId xmlns:a16="http://schemas.microsoft.com/office/drawing/2014/main" xmlns="" id="{C32EC2EA-B6C9-42B9-8092-CCD68C94CA72}"/>
              </a:ext>
            </a:extLst>
          </p:cNvPr>
          <p:cNvPicPr>
            <a:picLocks noChangeAspect="1"/>
          </p:cNvPicPr>
          <p:nvPr/>
        </p:nvPicPr>
        <p:blipFill>
          <a:blip r:embed="rId3"/>
          <a:stretch>
            <a:fillRect/>
          </a:stretch>
        </p:blipFill>
        <p:spPr>
          <a:xfrm>
            <a:off x="7667517" y="451343"/>
            <a:ext cx="3637689" cy="4850253"/>
          </a:xfrm>
          <a:prstGeom prst="rect">
            <a:avLst/>
          </a:prstGeom>
          <a:ln w="57150" cmpd="thinThick">
            <a:solidFill>
              <a:schemeClr val="bg1">
                <a:lumMod val="50000"/>
              </a:schemeClr>
            </a:solidFill>
            <a:miter lim="800000"/>
          </a:ln>
        </p:spPr>
      </p:pic>
    </p:spTree>
    <p:extLst>
      <p:ext uri="{BB962C8B-B14F-4D97-AF65-F5344CB8AC3E}">
        <p14:creationId xmlns:p14="http://schemas.microsoft.com/office/powerpoint/2010/main" val="3397653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FC6CF1-B051-4F66-8CA4-39D7244F7057}"/>
              </a:ext>
            </a:extLst>
          </p:cNvPr>
          <p:cNvSpPr>
            <a:spLocks noGrp="1"/>
          </p:cNvSpPr>
          <p:nvPr>
            <p:ph type="title"/>
          </p:nvPr>
        </p:nvSpPr>
        <p:spPr>
          <a:xfrm>
            <a:off x="4708586" y="685800"/>
            <a:ext cx="6374097" cy="1151965"/>
          </a:xfrm>
        </p:spPr>
        <p:txBody>
          <a:bodyPr>
            <a:normAutofit/>
          </a:bodyPr>
          <a:lstStyle/>
          <a:p>
            <a:r>
              <a:rPr lang="en-CA" dirty="0"/>
              <a:t>Skill Sharing</a:t>
            </a:r>
            <a:endParaRPr lang="en-US" dirty="0"/>
          </a:p>
        </p:txBody>
      </p:sp>
      <p:sp>
        <p:nvSpPr>
          <p:cNvPr id="3" name="Content Placeholder 2">
            <a:extLst>
              <a:ext uri="{FF2B5EF4-FFF2-40B4-BE49-F238E27FC236}">
                <a16:creationId xmlns:a16="http://schemas.microsoft.com/office/drawing/2014/main" xmlns="" id="{A3657709-265F-41F9-99C6-EE60B30FC551}"/>
              </a:ext>
            </a:extLst>
          </p:cNvPr>
          <p:cNvSpPr>
            <a:spLocks noGrp="1"/>
          </p:cNvSpPr>
          <p:nvPr>
            <p:ph idx="1"/>
          </p:nvPr>
        </p:nvSpPr>
        <p:spPr>
          <a:xfrm>
            <a:off x="4701906" y="2142066"/>
            <a:ext cx="6380777" cy="3232519"/>
          </a:xfrm>
        </p:spPr>
        <p:txBody>
          <a:bodyPr>
            <a:normAutofit fontScale="85000" lnSpcReduction="20000"/>
          </a:bodyPr>
          <a:lstStyle/>
          <a:p>
            <a:pPr>
              <a:lnSpc>
                <a:spcPct val="110000"/>
              </a:lnSpc>
            </a:pPr>
            <a:r>
              <a:rPr lang="en-CA" dirty="0"/>
              <a:t>People are the biggest resource in your community </a:t>
            </a:r>
            <a:endParaRPr lang="en-CA"/>
          </a:p>
          <a:p>
            <a:pPr>
              <a:lnSpc>
                <a:spcPct val="110000"/>
              </a:lnSpc>
            </a:pPr>
            <a:r>
              <a:rPr lang="en-CA" dirty="0"/>
              <a:t>Allow them the opportunity to showcase their skills</a:t>
            </a:r>
            <a:endParaRPr lang="en-CA"/>
          </a:p>
          <a:p>
            <a:pPr>
              <a:lnSpc>
                <a:spcPct val="110000"/>
              </a:lnSpc>
            </a:pPr>
            <a:r>
              <a:rPr lang="en-CA" dirty="0"/>
              <a:t>Great experience for all involved</a:t>
            </a:r>
            <a:endParaRPr lang="en-CA"/>
          </a:p>
          <a:p>
            <a:pPr>
              <a:lnSpc>
                <a:spcPct val="110000"/>
              </a:lnSpc>
            </a:pPr>
            <a:r>
              <a:rPr lang="en-CA" dirty="0"/>
              <a:t>Easy way to host programming for libraries </a:t>
            </a:r>
            <a:endParaRPr lang="en-CA"/>
          </a:p>
          <a:p>
            <a:pPr>
              <a:lnSpc>
                <a:spcPct val="110000"/>
              </a:lnSpc>
            </a:pPr>
            <a:r>
              <a:rPr lang="en-CA" dirty="0"/>
              <a:t>Low budget – high impact</a:t>
            </a:r>
            <a:endParaRPr lang="en-CA"/>
          </a:p>
          <a:p>
            <a:pPr>
              <a:lnSpc>
                <a:spcPct val="110000"/>
              </a:lnSpc>
            </a:pPr>
            <a:r>
              <a:rPr lang="en-CA" dirty="0"/>
              <a:t>Creative and unique to the needs of your community </a:t>
            </a:r>
            <a:endParaRPr lang="en-CA"/>
          </a:p>
          <a:p>
            <a:pPr>
              <a:lnSpc>
                <a:spcPct val="110000"/>
              </a:lnSpc>
            </a:pPr>
            <a:r>
              <a:rPr lang="en-CA" dirty="0"/>
              <a:t>Partnership building </a:t>
            </a:r>
            <a:endParaRPr lang="en-CA"/>
          </a:p>
          <a:p>
            <a:pPr>
              <a:lnSpc>
                <a:spcPct val="110000"/>
              </a:lnSpc>
            </a:pPr>
            <a:endParaRPr lang="en-CA"/>
          </a:p>
        </p:txBody>
      </p:sp>
      <p:pic>
        <p:nvPicPr>
          <p:cNvPr id="5" name="Picture 4">
            <a:extLst>
              <a:ext uri="{FF2B5EF4-FFF2-40B4-BE49-F238E27FC236}">
                <a16:creationId xmlns:a16="http://schemas.microsoft.com/office/drawing/2014/main" xmlns="" id="{5866946D-8EAB-4A5D-8C41-47C1DDEAED22}"/>
              </a:ext>
            </a:extLst>
          </p:cNvPr>
          <p:cNvPicPr>
            <a:picLocks noChangeAspect="1"/>
          </p:cNvPicPr>
          <p:nvPr/>
        </p:nvPicPr>
        <p:blipFill rotWithShape="1">
          <a:blip r:embed="rId3"/>
          <a:srcRect t="22349" r="1" b="1"/>
          <a:stretch/>
        </p:blipFill>
        <p:spPr>
          <a:xfrm>
            <a:off x="404226" y="10"/>
            <a:ext cx="3840480" cy="5301586"/>
          </a:xfrm>
          <a:prstGeom prst="rect">
            <a:avLst/>
          </a:prstGeom>
          <a:ln w="57150" cmpd="thinThick">
            <a:solidFill>
              <a:schemeClr val="bg1">
                <a:lumMod val="50000"/>
              </a:schemeClr>
            </a:solidFill>
            <a:miter lim="800000"/>
          </a:ln>
        </p:spPr>
      </p:pic>
    </p:spTree>
    <p:extLst>
      <p:ext uri="{BB962C8B-B14F-4D97-AF65-F5344CB8AC3E}">
        <p14:creationId xmlns:p14="http://schemas.microsoft.com/office/powerpoint/2010/main" val="4235292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1BCAD38B-5F61-4FEB-A1D1-5FC0D666D27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Rectangle 11">
            <a:extLst>
              <a:ext uri="{FF2B5EF4-FFF2-40B4-BE49-F238E27FC236}">
                <a16:creationId xmlns:a16="http://schemas.microsoft.com/office/drawing/2014/main" xmlns="" id="{C04E869F-EBC2-416E-8FB7-4F6A45F66D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xmlns="" id="{F80928D6-ACA1-48CD-914D-8075449047A3}"/>
              </a:ext>
            </a:extLst>
          </p:cNvPr>
          <p:cNvPicPr>
            <a:picLocks noChangeAspect="1"/>
          </p:cNvPicPr>
          <p:nvPr/>
        </p:nvPicPr>
        <p:blipFill rotWithShape="1">
          <a:blip r:embed="rId4">
            <a:alphaModFix amt="43000"/>
            <a:extLst/>
          </a:blip>
          <a:srcRect t="9687" b="17495"/>
          <a:stretch/>
        </p:blipFill>
        <p:spPr>
          <a:xfrm>
            <a:off x="20" y="10"/>
            <a:ext cx="11734780" cy="6408728"/>
          </a:xfrm>
          <a:prstGeom prst="rect">
            <a:avLst/>
          </a:prstGeom>
          <a:ln>
            <a:noFill/>
          </a:ln>
        </p:spPr>
      </p:pic>
      <p:sp>
        <p:nvSpPr>
          <p:cNvPr id="14" name="Freeform 9">
            <a:extLst>
              <a:ext uri="{FF2B5EF4-FFF2-40B4-BE49-F238E27FC236}">
                <a16:creationId xmlns:a16="http://schemas.microsoft.com/office/drawing/2014/main" xmlns="" id="{7D1C9B27-27B9-4E9E-82C8-6F9B7D12B8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525" y="0"/>
            <a:ext cx="11763766"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xmlns="" id="{29FEB2BD-E517-4584-A444-D6FCDE0904BC}"/>
              </a:ext>
            </a:extLst>
          </p:cNvPr>
          <p:cNvSpPr>
            <a:spLocks noGrp="1"/>
          </p:cNvSpPr>
          <p:nvPr>
            <p:ph type="title"/>
          </p:nvPr>
        </p:nvSpPr>
        <p:spPr>
          <a:xfrm>
            <a:off x="685801" y="685800"/>
            <a:ext cx="10396882" cy="1151965"/>
          </a:xfrm>
        </p:spPr>
        <p:txBody>
          <a:bodyPr>
            <a:normAutofit/>
          </a:bodyPr>
          <a:lstStyle/>
          <a:p>
            <a:r>
              <a:rPr lang="en-CA" dirty="0"/>
              <a:t>Programming Matters!</a:t>
            </a:r>
            <a:endParaRPr lang="en-US" dirty="0"/>
          </a:p>
        </p:txBody>
      </p:sp>
      <p:sp>
        <p:nvSpPr>
          <p:cNvPr id="3" name="Content Placeholder 2">
            <a:extLst>
              <a:ext uri="{FF2B5EF4-FFF2-40B4-BE49-F238E27FC236}">
                <a16:creationId xmlns:a16="http://schemas.microsoft.com/office/drawing/2014/main" xmlns="" id="{21435084-3D6F-492C-9554-A2632C70CDD5}"/>
              </a:ext>
            </a:extLst>
          </p:cNvPr>
          <p:cNvSpPr>
            <a:spLocks noGrp="1"/>
          </p:cNvSpPr>
          <p:nvPr>
            <p:ph idx="1"/>
          </p:nvPr>
        </p:nvSpPr>
        <p:spPr>
          <a:xfrm>
            <a:off x="685800" y="2063396"/>
            <a:ext cx="10394707" cy="3311189"/>
          </a:xfrm>
        </p:spPr>
        <p:txBody>
          <a:bodyPr>
            <a:normAutofit/>
          </a:bodyPr>
          <a:lstStyle/>
          <a:p>
            <a:r>
              <a:rPr lang="en-CA" b="1" dirty="0">
                <a:solidFill>
                  <a:schemeClr val="tx1"/>
                </a:solidFill>
              </a:rPr>
              <a:t>Big or small, programming has impact on your library </a:t>
            </a:r>
          </a:p>
          <a:p>
            <a:r>
              <a:rPr lang="en-CA" b="1" dirty="0">
                <a:solidFill>
                  <a:schemeClr val="tx1"/>
                </a:solidFill>
              </a:rPr>
              <a:t>Many programs are already made for use</a:t>
            </a:r>
          </a:p>
          <a:p>
            <a:r>
              <a:rPr lang="en-CA" b="1" dirty="0">
                <a:solidFill>
                  <a:schemeClr val="tx1"/>
                </a:solidFill>
              </a:rPr>
              <a:t>Customise things to suit your library needs</a:t>
            </a:r>
          </a:p>
          <a:p>
            <a:r>
              <a:rPr lang="en-CA" b="1" dirty="0">
                <a:solidFill>
                  <a:schemeClr val="tx1"/>
                </a:solidFill>
              </a:rPr>
              <a:t>Don’t be afraid to get creative</a:t>
            </a:r>
          </a:p>
          <a:p>
            <a:r>
              <a:rPr lang="en-CA" b="1" dirty="0">
                <a:solidFill>
                  <a:schemeClr val="tx1"/>
                </a:solidFill>
              </a:rPr>
              <a:t>Low tech is just as good as tech…. Sometimes better</a:t>
            </a:r>
            <a:endParaRPr lang="en-US" b="1" dirty="0">
              <a:solidFill>
                <a:schemeClr val="tx1"/>
              </a:solidFill>
            </a:endParaRPr>
          </a:p>
        </p:txBody>
      </p:sp>
      <p:sp>
        <p:nvSpPr>
          <p:cNvPr id="16" name="Rectangle 15">
            <a:extLst>
              <a:ext uri="{FF2B5EF4-FFF2-40B4-BE49-F238E27FC236}">
                <a16:creationId xmlns:a16="http://schemas.microsoft.com/office/drawing/2014/main" xmlns="" id="{7E9AE32D-417D-4951-BD6D-383A7A5E60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5600215"/>
            <a:ext cx="1173175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xmlns="" id="{434B610A-8C9A-41A0-A9C5-D809BC2B2ADB}"/>
              </a:ext>
            </a:extLst>
          </p:cNvPr>
          <p:cNvSpPr txBox="1"/>
          <p:nvPr/>
        </p:nvSpPr>
        <p:spPr>
          <a:xfrm>
            <a:off x="939568" y="5832186"/>
            <a:ext cx="10444294" cy="400110"/>
          </a:xfrm>
          <a:prstGeom prst="rect">
            <a:avLst/>
          </a:prstGeom>
          <a:noFill/>
        </p:spPr>
        <p:txBody>
          <a:bodyPr wrap="square" rtlCol="0">
            <a:spAutoFit/>
          </a:bodyPr>
          <a:lstStyle/>
          <a:p>
            <a:pPr defTabSz="457200"/>
            <a:r>
              <a:rPr lang="en-CA" sz="2000" dirty="0">
                <a:solidFill>
                  <a:prstClr val="white"/>
                </a:solidFill>
              </a:rPr>
              <a:t>Ardis Proulx-Chedore, Cochrane Public Library, ardis@cochraneontario.com</a:t>
            </a:r>
            <a:endParaRPr lang="en-US" sz="2000" dirty="0">
              <a:solidFill>
                <a:prstClr val="white"/>
              </a:solidFill>
            </a:endParaRPr>
          </a:p>
        </p:txBody>
      </p:sp>
    </p:spTree>
    <p:extLst>
      <p:ext uri="{BB962C8B-B14F-4D97-AF65-F5344CB8AC3E}">
        <p14:creationId xmlns:p14="http://schemas.microsoft.com/office/powerpoint/2010/main" val="1651095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 xmlns:a16="http://schemas.microsoft.com/office/drawing/2014/main" id="{8EAFA90F-87D0-4D2C-9F30-B20F8A508869}"/>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chemeClr val="bg1"/>
                </a:solidFill>
              </a:rPr>
              <a:t>Small But </a:t>
            </a:r>
            <a:r>
              <a:rPr lang="en-US" sz="5400" dirty="0" smtClean="0">
                <a:solidFill>
                  <a:schemeClr val="bg1"/>
                </a:solidFill>
              </a:rPr>
              <a:t>Mighty</a:t>
            </a:r>
            <a:endParaRPr lang="en-US" sz="5400" dirty="0">
              <a:solidFill>
                <a:schemeClr val="bg1"/>
              </a:solidFill>
            </a:endParaRPr>
          </a:p>
        </p:txBody>
      </p:sp>
      <p:cxnSp>
        <p:nvCxnSpPr>
          <p:cNvPr id="16" name="Straight Connector 15">
            <a:extLst>
              <a:ext uri="{FF2B5EF4-FFF2-40B4-BE49-F238E27FC236}">
                <a16:creationId xmlns=""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20645" y="1641987"/>
            <a:ext cx="9468465" cy="646331"/>
          </a:xfrm>
          <a:prstGeom prst="rect">
            <a:avLst/>
          </a:prstGeom>
          <a:noFill/>
        </p:spPr>
        <p:txBody>
          <a:bodyPr wrap="square" rtlCol="0">
            <a:spAutoFit/>
          </a:bodyPr>
          <a:lstStyle/>
          <a:p>
            <a:r>
              <a:rPr lang="en-US" dirty="0">
                <a:solidFill>
                  <a:schemeClr val="bg1"/>
                </a:solidFill>
              </a:rPr>
              <a:t>How Ontario’s Small Northern Libraries Contribute to the Provincial Library Landscape</a:t>
            </a:r>
          </a:p>
          <a:p>
            <a:endParaRPr lang="en-CA" dirty="0"/>
          </a:p>
        </p:txBody>
      </p:sp>
      <p:sp>
        <p:nvSpPr>
          <p:cNvPr id="8" name="TextBox 7"/>
          <p:cNvSpPr txBox="1"/>
          <p:nvPr/>
        </p:nvSpPr>
        <p:spPr>
          <a:xfrm>
            <a:off x="2030974" y="3195483"/>
            <a:ext cx="8170607" cy="3046988"/>
          </a:xfrm>
          <a:prstGeom prst="rect">
            <a:avLst/>
          </a:prstGeom>
          <a:noFill/>
        </p:spPr>
        <p:txBody>
          <a:bodyPr wrap="square" rtlCol="0">
            <a:spAutoFit/>
          </a:bodyPr>
          <a:lstStyle/>
          <a:p>
            <a:pPr algn="ctr"/>
            <a:r>
              <a:rPr lang="en-CA" sz="2400" b="1" dirty="0" smtClean="0"/>
              <a:t>Dayna </a:t>
            </a:r>
            <a:r>
              <a:rPr lang="en-CA" sz="2400" b="1" dirty="0" err="1" smtClean="0"/>
              <a:t>DeBenedet</a:t>
            </a:r>
            <a:r>
              <a:rPr lang="en-CA" sz="2400" b="1" dirty="0"/>
              <a:t> </a:t>
            </a:r>
            <a:r>
              <a:rPr lang="en-CA" sz="2400" dirty="0" smtClean="0"/>
              <a:t>| </a:t>
            </a:r>
            <a:r>
              <a:rPr lang="en-CA" sz="2400" dirty="0" smtClean="0"/>
              <a:t>Dryden </a:t>
            </a:r>
            <a:r>
              <a:rPr lang="en-CA" sz="2400" dirty="0" smtClean="0"/>
              <a:t>Public </a:t>
            </a:r>
            <a:r>
              <a:rPr lang="en-CA" sz="2400" dirty="0" smtClean="0"/>
              <a:t>Library | </a:t>
            </a:r>
            <a:r>
              <a:rPr lang="en-CA" sz="2400" dirty="0" smtClean="0">
                <a:hlinkClick r:id="rId2"/>
              </a:rPr>
              <a:t>DDeBenedet@dryden.ca</a:t>
            </a:r>
            <a:r>
              <a:rPr lang="en-CA" sz="2400" dirty="0" smtClean="0"/>
              <a:t> </a:t>
            </a:r>
            <a:endParaRPr lang="en-CA" sz="2400" dirty="0" smtClean="0"/>
          </a:p>
          <a:p>
            <a:pPr algn="ctr"/>
            <a:endParaRPr lang="en-CA" sz="2400" dirty="0" smtClean="0"/>
          </a:p>
          <a:p>
            <a:pPr algn="ctr"/>
            <a:r>
              <a:rPr lang="en-CA" sz="2400" b="1" dirty="0" smtClean="0"/>
              <a:t>Rebecca Hunt </a:t>
            </a:r>
            <a:r>
              <a:rPr lang="en-CA" sz="2400" dirty="0" smtClean="0"/>
              <a:t>| </a:t>
            </a:r>
            <a:r>
              <a:rPr lang="en-CA" sz="2400" dirty="0" smtClean="0"/>
              <a:t>City </a:t>
            </a:r>
            <a:r>
              <a:rPr lang="en-CA" sz="2400" dirty="0" smtClean="0"/>
              <a:t>of Temiskaming Shores Public </a:t>
            </a:r>
            <a:r>
              <a:rPr lang="en-CA" sz="2400" dirty="0" smtClean="0"/>
              <a:t>Library | </a:t>
            </a:r>
            <a:r>
              <a:rPr lang="en-CA" sz="2400" dirty="0" smtClean="0">
                <a:hlinkClick r:id="rId3"/>
              </a:rPr>
              <a:t>rhunt@temiskamingshores.ca</a:t>
            </a:r>
            <a:r>
              <a:rPr lang="en-CA" sz="2400" dirty="0" smtClean="0"/>
              <a:t> </a:t>
            </a:r>
            <a:endParaRPr lang="en-CA" sz="2400" dirty="0" smtClean="0"/>
          </a:p>
          <a:p>
            <a:pPr algn="ctr"/>
            <a:endParaRPr lang="en-CA" sz="2400" dirty="0" smtClean="0"/>
          </a:p>
          <a:p>
            <a:pPr algn="ctr"/>
            <a:r>
              <a:rPr lang="en-CA" sz="2400" b="1" dirty="0" smtClean="0"/>
              <a:t>Ardis </a:t>
            </a:r>
            <a:r>
              <a:rPr lang="en-CA" sz="2400" b="1" dirty="0" err="1" smtClean="0"/>
              <a:t>Proulx-Chedore</a:t>
            </a:r>
            <a:r>
              <a:rPr lang="en-CA" sz="2400" b="1" dirty="0"/>
              <a:t> </a:t>
            </a:r>
            <a:r>
              <a:rPr lang="en-CA" sz="2400" dirty="0" smtClean="0"/>
              <a:t>| </a:t>
            </a:r>
            <a:r>
              <a:rPr lang="en-CA" sz="2400" dirty="0" smtClean="0"/>
              <a:t>Cochrane </a:t>
            </a:r>
            <a:r>
              <a:rPr lang="en-CA" sz="2400" dirty="0" smtClean="0"/>
              <a:t>Public </a:t>
            </a:r>
            <a:r>
              <a:rPr lang="en-CA" sz="2400" dirty="0"/>
              <a:t>Library | </a:t>
            </a:r>
            <a:r>
              <a:rPr lang="en-CA" sz="2400" dirty="0" smtClean="0">
                <a:hlinkClick r:id="rId4"/>
              </a:rPr>
              <a:t>ardis@cochraneontario.com</a:t>
            </a:r>
            <a:r>
              <a:rPr lang="en-CA" sz="2400" dirty="0" smtClean="0"/>
              <a:t> </a:t>
            </a:r>
            <a:endParaRPr lang="en-CA" sz="2400" dirty="0"/>
          </a:p>
        </p:txBody>
      </p:sp>
    </p:spTree>
    <p:extLst>
      <p:ext uri="{BB962C8B-B14F-4D97-AF65-F5344CB8AC3E}">
        <p14:creationId xmlns:p14="http://schemas.microsoft.com/office/powerpoint/2010/main" val="2623583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6" descr="A picture containing indoor, table, floor, desk&#10;&#10;Description automatically generated">
            <a:extLst>
              <a:ext uri="{FF2B5EF4-FFF2-40B4-BE49-F238E27FC236}">
                <a16:creationId xmlns="" xmlns:a16="http://schemas.microsoft.com/office/drawing/2014/main" id="{7FB72B1A-2C69-4504-9307-74CED4832E06}"/>
              </a:ext>
            </a:extLst>
          </p:cNvPr>
          <p:cNvPicPr>
            <a:picLocks noChangeAspect="1"/>
          </p:cNvPicPr>
          <p:nvPr/>
        </p:nvPicPr>
        <p:blipFill rotWithShape="1">
          <a:blip r:embed="rId2">
            <a:extLst>
              <a:ext uri="{28A0092B-C50C-407E-A947-70E740481C1C}">
                <a14:useLocalDpi xmlns:a14="http://schemas.microsoft.com/office/drawing/2010/main" val="0"/>
              </a:ext>
            </a:extLst>
          </a:blip>
          <a:srcRect t="31404" r="-3" b="12680"/>
          <a:stretch/>
        </p:blipFill>
        <p:spPr>
          <a:xfrm>
            <a:off x="5926240" y="10"/>
            <a:ext cx="626575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9" name="Picture 8" descr="A room with a book shelf filled with books&#10;&#10;Description automatically generated">
            <a:extLst>
              <a:ext uri="{FF2B5EF4-FFF2-40B4-BE49-F238E27FC236}">
                <a16:creationId xmlns="" xmlns:a16="http://schemas.microsoft.com/office/drawing/2014/main" id="{A8389078-5FA7-4ABF-AC2F-3A6C8417F54F}"/>
              </a:ext>
            </a:extLst>
          </p:cNvPr>
          <p:cNvPicPr>
            <a:picLocks noChangeAspect="1"/>
          </p:cNvPicPr>
          <p:nvPr/>
        </p:nvPicPr>
        <p:blipFill rotWithShape="1">
          <a:blip r:embed="rId3">
            <a:extLst>
              <a:ext uri="{28A0092B-C50C-407E-A947-70E740481C1C}">
                <a14:useLocalDpi xmlns:a14="http://schemas.microsoft.com/office/drawing/2010/main" val="0"/>
              </a:ext>
            </a:extLst>
          </a:blip>
          <a:srcRect t="6130" b="15771"/>
          <a:stretch/>
        </p:blipFill>
        <p:spPr>
          <a:xfrm>
            <a:off x="6988408" y="2286000"/>
            <a:ext cx="5203590"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5" name="Picture 4" descr="A book shelf filled with books&#10;&#10;Description automatically generated">
            <a:extLst>
              <a:ext uri="{FF2B5EF4-FFF2-40B4-BE49-F238E27FC236}">
                <a16:creationId xmlns="" xmlns:a16="http://schemas.microsoft.com/office/drawing/2014/main" id="{41C177FB-824C-485F-B9BC-8AA4D216EE24}"/>
              </a:ext>
            </a:extLst>
          </p:cNvPr>
          <p:cNvPicPr>
            <a:picLocks noChangeAspect="1"/>
          </p:cNvPicPr>
          <p:nvPr/>
        </p:nvPicPr>
        <p:blipFill rotWithShape="1">
          <a:blip r:embed="rId4">
            <a:extLst>
              <a:ext uri="{28A0092B-C50C-407E-A947-70E740481C1C}">
                <a14:useLocalDpi xmlns:a14="http://schemas.microsoft.com/office/drawing/2010/main" val="0"/>
              </a:ext>
            </a:extLst>
          </a:blip>
          <a:srcRect b="7684"/>
          <a:stretch/>
        </p:blipFill>
        <p:spPr>
          <a:xfrm>
            <a:off x="8047618" y="4572000"/>
            <a:ext cx="4144382"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2" name="Title 1">
            <a:extLst>
              <a:ext uri="{FF2B5EF4-FFF2-40B4-BE49-F238E27FC236}">
                <a16:creationId xmlns="" xmlns:a16="http://schemas.microsoft.com/office/drawing/2014/main" id="{B9DA500A-8FC6-4EB3-ADBC-A4CF296862D0}"/>
              </a:ext>
            </a:extLst>
          </p:cNvPr>
          <p:cNvSpPr>
            <a:spLocks noGrp="1"/>
          </p:cNvSpPr>
          <p:nvPr>
            <p:ph type="title"/>
          </p:nvPr>
        </p:nvSpPr>
        <p:spPr>
          <a:xfrm>
            <a:off x="838200" y="365125"/>
            <a:ext cx="5088040" cy="1325563"/>
          </a:xfrm>
        </p:spPr>
        <p:txBody>
          <a:bodyPr>
            <a:normAutofit fontScale="90000"/>
          </a:bodyPr>
          <a:lstStyle/>
          <a:p>
            <a:r>
              <a:rPr lang="en-US" sz="3400">
                <a:solidFill>
                  <a:srgbClr val="000000"/>
                </a:solidFill>
              </a:rPr>
              <a:t>Developing a “Community Living Room”</a:t>
            </a:r>
          </a:p>
        </p:txBody>
      </p:sp>
      <p:sp>
        <p:nvSpPr>
          <p:cNvPr id="3" name="Content Placeholder 2">
            <a:extLst>
              <a:ext uri="{FF2B5EF4-FFF2-40B4-BE49-F238E27FC236}">
                <a16:creationId xmlns="" xmlns:a16="http://schemas.microsoft.com/office/drawing/2014/main" id="{42E4BBDA-0941-4BE0-912A-60A77D10EAAD}"/>
              </a:ext>
            </a:extLst>
          </p:cNvPr>
          <p:cNvSpPr>
            <a:spLocks noGrp="1"/>
          </p:cNvSpPr>
          <p:nvPr>
            <p:ph idx="1"/>
          </p:nvPr>
        </p:nvSpPr>
        <p:spPr>
          <a:xfrm>
            <a:off x="838200" y="2021249"/>
            <a:ext cx="5833188" cy="4547502"/>
          </a:xfrm>
        </p:spPr>
        <p:txBody>
          <a:bodyPr>
            <a:normAutofit/>
          </a:bodyPr>
          <a:lstStyle/>
          <a:p>
            <a:r>
              <a:rPr lang="en-US" sz="1800" dirty="0">
                <a:solidFill>
                  <a:srgbClr val="000000"/>
                </a:solidFill>
              </a:rPr>
              <a:t>At DPL we face considerable space challenges, both due to the size of our facility and the age/utility of our space. </a:t>
            </a:r>
          </a:p>
          <a:p>
            <a:r>
              <a:rPr lang="en-US" sz="1800" dirty="0">
                <a:solidFill>
                  <a:srgbClr val="000000"/>
                </a:solidFill>
              </a:rPr>
              <a:t>We have fully committed to the concept of a community Living Room </a:t>
            </a:r>
          </a:p>
          <a:p>
            <a:pPr lvl="1"/>
            <a:r>
              <a:rPr lang="en-US" sz="1800" dirty="0">
                <a:solidFill>
                  <a:srgbClr val="000000"/>
                </a:solidFill>
              </a:rPr>
              <a:t>Focus on comfort</a:t>
            </a:r>
          </a:p>
          <a:p>
            <a:pPr lvl="1"/>
            <a:r>
              <a:rPr lang="en-US" sz="1800" dirty="0" err="1">
                <a:solidFill>
                  <a:srgbClr val="000000"/>
                </a:solidFill>
              </a:rPr>
              <a:t>Colour</a:t>
            </a:r>
            <a:r>
              <a:rPr lang="en-US" sz="1800" dirty="0">
                <a:solidFill>
                  <a:srgbClr val="000000"/>
                </a:solidFill>
              </a:rPr>
              <a:t>, Art and Murals</a:t>
            </a:r>
          </a:p>
          <a:p>
            <a:pPr lvl="1"/>
            <a:r>
              <a:rPr lang="en-US" sz="1800" dirty="0">
                <a:solidFill>
                  <a:srgbClr val="000000"/>
                </a:solidFill>
              </a:rPr>
              <a:t>Embracing the quirks of our community and our space</a:t>
            </a:r>
          </a:p>
          <a:p>
            <a:pPr lvl="1"/>
            <a:r>
              <a:rPr lang="en-US" sz="1800" dirty="0">
                <a:solidFill>
                  <a:srgbClr val="000000"/>
                </a:solidFill>
              </a:rPr>
              <a:t>Letting the space set the tone</a:t>
            </a:r>
          </a:p>
          <a:p>
            <a:r>
              <a:rPr lang="en-US" sz="1800" dirty="0">
                <a:solidFill>
                  <a:srgbClr val="000000"/>
                </a:solidFill>
              </a:rPr>
              <a:t>Our patrons are so attached to the look and feel of the Library that protecting that feel is the most common feedback we get in public surveys. </a:t>
            </a:r>
          </a:p>
        </p:txBody>
      </p:sp>
    </p:spTree>
    <p:extLst>
      <p:ext uri="{BB962C8B-B14F-4D97-AF65-F5344CB8AC3E}">
        <p14:creationId xmlns:p14="http://schemas.microsoft.com/office/powerpoint/2010/main" val="1813503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A3F386-B0FB-49D0-87FC-116A6FAA47E5}"/>
              </a:ext>
            </a:extLst>
          </p:cNvPr>
          <p:cNvSpPr>
            <a:spLocks noGrp="1"/>
          </p:cNvSpPr>
          <p:nvPr>
            <p:ph type="title"/>
          </p:nvPr>
        </p:nvSpPr>
        <p:spPr>
          <a:xfrm>
            <a:off x="7622379" y="525439"/>
            <a:ext cx="4432089" cy="1657614"/>
          </a:xfrm>
        </p:spPr>
        <p:txBody>
          <a:bodyPr vert="horz" lIns="91440" tIns="45720" rIns="91440" bIns="45720" rtlCol="0">
            <a:normAutofit fontScale="90000"/>
          </a:bodyPr>
          <a:lstStyle/>
          <a:p>
            <a:pPr algn="ctr"/>
            <a:r>
              <a:rPr lang="en-US" sz="3600" kern="1200" dirty="0">
                <a:latin typeface="+mj-lt"/>
                <a:ea typeface="+mj-ea"/>
                <a:cs typeface="+mj-cs"/>
              </a:rPr>
              <a:t>A Quirky Community Living Room</a:t>
            </a:r>
          </a:p>
        </p:txBody>
      </p:sp>
      <p:sp>
        <p:nvSpPr>
          <p:cNvPr id="46" name="Content Placeholder 45">
            <a:extLst>
              <a:ext uri="{FF2B5EF4-FFF2-40B4-BE49-F238E27FC236}">
                <a16:creationId xmlns="" xmlns:a16="http://schemas.microsoft.com/office/drawing/2014/main" id="{F9435617-A9C3-4894-8042-4C72CA1A1FEC}"/>
              </a:ext>
            </a:extLst>
          </p:cNvPr>
          <p:cNvSpPr>
            <a:spLocks noGrp="1"/>
          </p:cNvSpPr>
          <p:nvPr>
            <p:ph idx="1"/>
          </p:nvPr>
        </p:nvSpPr>
        <p:spPr>
          <a:xfrm>
            <a:off x="8017254" y="2274491"/>
            <a:ext cx="3336546" cy="3902472"/>
          </a:xfrm>
        </p:spPr>
        <p:txBody>
          <a:bodyPr>
            <a:normAutofit lnSpcReduction="10000"/>
          </a:bodyPr>
          <a:lstStyle/>
          <a:p>
            <a:pPr marL="342900" indent="-342900">
              <a:buFont typeface="Arial" panose="020B0604020202020204" pitchFamily="34" charset="0"/>
              <a:buAutoNum type="arabicPeriod"/>
            </a:pPr>
            <a:r>
              <a:rPr lang="en-US" sz="2000" dirty="0"/>
              <a:t>Children’s Section</a:t>
            </a:r>
          </a:p>
          <a:p>
            <a:pPr marL="342900" indent="-342900">
              <a:buFont typeface="Arial" panose="020B0604020202020204" pitchFamily="34" charset="0"/>
              <a:buAutoNum type="arabicPeriod"/>
            </a:pPr>
            <a:r>
              <a:rPr lang="en-US" sz="2000" dirty="0"/>
              <a:t>Art Quilt Installation by the Dryden Artists Association</a:t>
            </a:r>
          </a:p>
          <a:p>
            <a:pPr marL="342900" indent="-342900">
              <a:buAutoNum type="arabicPeriod"/>
            </a:pPr>
            <a:r>
              <a:rPr lang="en-US" sz="2000" dirty="0"/>
              <a:t>A mismatched seating area and fireplace</a:t>
            </a:r>
          </a:p>
          <a:p>
            <a:pPr marL="342900" indent="-342900">
              <a:buAutoNum type="arabicPeriod"/>
            </a:pPr>
            <a:r>
              <a:rPr lang="en-US" sz="2000" dirty="0"/>
              <a:t>A view through the Library</a:t>
            </a:r>
          </a:p>
          <a:p>
            <a:pPr marL="342900" indent="-342900">
              <a:buAutoNum type="arabicPeriod"/>
            </a:pPr>
            <a:r>
              <a:rPr lang="en-US" sz="2000" dirty="0"/>
              <a:t>“The Ghost Bike” by Michelle Goodman</a:t>
            </a:r>
          </a:p>
          <a:p>
            <a:pPr marL="342900" indent="-342900">
              <a:buAutoNum type="arabicPeriod"/>
            </a:pPr>
            <a:r>
              <a:rPr lang="en-US" sz="2000" dirty="0"/>
              <a:t>A quiet reading corner.</a:t>
            </a:r>
          </a:p>
        </p:txBody>
      </p:sp>
      <p:pic>
        <p:nvPicPr>
          <p:cNvPr id="50" name="Picture 49" descr="A colorful living room with a blue chair&#10;&#10;Description automatically generated">
            <a:extLst>
              <a:ext uri="{FF2B5EF4-FFF2-40B4-BE49-F238E27FC236}">
                <a16:creationId xmlns="" xmlns:a16="http://schemas.microsoft.com/office/drawing/2014/main" id="{5F89A850-ACB2-4B38-977A-DB855B2685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060" r="-4" b="-4"/>
          <a:stretch/>
        </p:blipFill>
        <p:spPr>
          <a:xfrm>
            <a:off x="1" y="-1"/>
            <a:ext cx="3719750" cy="2225041"/>
          </a:xfrm>
          <a:prstGeom prst="rect">
            <a:avLst/>
          </a:prstGeom>
        </p:spPr>
      </p:pic>
      <p:pic>
        <p:nvPicPr>
          <p:cNvPr id="7" name="Picture 6">
            <a:extLst>
              <a:ext uri="{FF2B5EF4-FFF2-40B4-BE49-F238E27FC236}">
                <a16:creationId xmlns="" xmlns:a16="http://schemas.microsoft.com/office/drawing/2014/main" id="{74DB789A-9B4F-4950-875B-236782C36FBB}"/>
              </a:ext>
            </a:extLst>
          </p:cNvPr>
          <p:cNvPicPr>
            <a:picLocks noChangeAspect="1"/>
          </p:cNvPicPr>
          <p:nvPr/>
        </p:nvPicPr>
        <p:blipFill rotWithShape="1">
          <a:blip r:embed="rId3">
            <a:extLst>
              <a:ext uri="{28A0092B-C50C-407E-A947-70E740481C1C}">
                <a14:useLocalDpi xmlns:a14="http://schemas.microsoft.com/office/drawing/2010/main" val="0"/>
              </a:ext>
            </a:extLst>
          </a:blip>
          <a:srcRect l="15161" t="5875" b="25184"/>
          <a:stretch/>
        </p:blipFill>
        <p:spPr>
          <a:xfrm>
            <a:off x="3811189" y="-16426"/>
            <a:ext cx="3719752" cy="2267032"/>
          </a:xfrm>
          <a:prstGeom prst="rect">
            <a:avLst/>
          </a:prstGeom>
        </p:spPr>
      </p:pic>
      <p:pic>
        <p:nvPicPr>
          <p:cNvPr id="11" name="Picture 10" descr="A living room filled with furniture and a fireplace&#10;&#10;Description automatically generated">
            <a:extLst>
              <a:ext uri="{FF2B5EF4-FFF2-40B4-BE49-F238E27FC236}">
                <a16:creationId xmlns="" xmlns:a16="http://schemas.microsoft.com/office/drawing/2014/main" id="{65B68F20-EC15-4068-87E0-21E8926FBC45}"/>
              </a:ext>
            </a:extLst>
          </p:cNvPr>
          <p:cNvPicPr>
            <a:picLocks noChangeAspect="1"/>
          </p:cNvPicPr>
          <p:nvPr/>
        </p:nvPicPr>
        <p:blipFill rotWithShape="1">
          <a:blip r:embed="rId4">
            <a:extLst>
              <a:ext uri="{28A0092B-C50C-407E-A947-70E740481C1C}">
                <a14:useLocalDpi xmlns:a14="http://schemas.microsoft.com/office/drawing/2010/main" val="0"/>
              </a:ext>
            </a:extLst>
          </a:blip>
          <a:srcRect t="16076" r="-3" b="4754"/>
          <a:stretch/>
        </p:blipFill>
        <p:spPr>
          <a:xfrm>
            <a:off x="20" y="2316480"/>
            <a:ext cx="3719729" cy="2208616"/>
          </a:xfrm>
          <a:prstGeom prst="rect">
            <a:avLst/>
          </a:prstGeom>
        </p:spPr>
      </p:pic>
      <p:pic>
        <p:nvPicPr>
          <p:cNvPr id="44" name="Picture 43" descr="A store filled with lots of furniture&#10;&#10;Description automatically generated">
            <a:extLst>
              <a:ext uri="{FF2B5EF4-FFF2-40B4-BE49-F238E27FC236}">
                <a16:creationId xmlns="" xmlns:a16="http://schemas.microsoft.com/office/drawing/2014/main" id="{55D9E5A3-2FEF-4F26-867B-3DB5FDB89541}"/>
              </a:ext>
            </a:extLst>
          </p:cNvPr>
          <p:cNvPicPr>
            <a:picLocks noChangeAspect="1"/>
          </p:cNvPicPr>
          <p:nvPr/>
        </p:nvPicPr>
        <p:blipFill rotWithShape="1">
          <a:blip r:embed="rId5">
            <a:extLst>
              <a:ext uri="{28A0092B-C50C-407E-A947-70E740481C1C}">
                <a14:useLocalDpi xmlns:a14="http://schemas.microsoft.com/office/drawing/2010/main" val="0"/>
              </a:ext>
            </a:extLst>
          </a:blip>
          <a:srcRect t="9066" r="-4" b="11764"/>
          <a:stretch/>
        </p:blipFill>
        <p:spPr>
          <a:xfrm>
            <a:off x="3811189" y="2316480"/>
            <a:ext cx="3719748" cy="2208617"/>
          </a:xfrm>
          <a:prstGeom prst="rect">
            <a:avLst/>
          </a:prstGeom>
        </p:spPr>
      </p:pic>
      <p:pic>
        <p:nvPicPr>
          <p:cNvPr id="15" name="Picture 14" descr="A room filled with furniture and a rug&#10;&#10;Description automatically generated">
            <a:extLst>
              <a:ext uri="{FF2B5EF4-FFF2-40B4-BE49-F238E27FC236}">
                <a16:creationId xmlns="" xmlns:a16="http://schemas.microsoft.com/office/drawing/2014/main" id="{820B0C0D-93A0-4D59-9B37-0AC7BAD947A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9921" r="-4" b="137"/>
          <a:stretch/>
        </p:blipFill>
        <p:spPr>
          <a:xfrm>
            <a:off x="1" y="4616536"/>
            <a:ext cx="3719748" cy="2241464"/>
          </a:xfrm>
          <a:prstGeom prst="rect">
            <a:avLst/>
          </a:prstGeom>
        </p:spPr>
      </p:pic>
      <p:pic>
        <p:nvPicPr>
          <p:cNvPr id="47" name="Picture 46" descr="A chair in a room&#10;&#10;Description automatically generated">
            <a:extLst>
              <a:ext uri="{FF2B5EF4-FFF2-40B4-BE49-F238E27FC236}">
                <a16:creationId xmlns="" xmlns:a16="http://schemas.microsoft.com/office/drawing/2014/main" id="{43CFB1E9-F18B-4513-B3DB-B16772991525}"/>
              </a:ext>
            </a:extLst>
          </p:cNvPr>
          <p:cNvPicPr>
            <a:picLocks noChangeAspect="1"/>
          </p:cNvPicPr>
          <p:nvPr/>
        </p:nvPicPr>
        <p:blipFill rotWithShape="1">
          <a:blip r:embed="rId7">
            <a:extLst>
              <a:ext uri="{28A0092B-C50C-407E-A947-70E740481C1C}">
                <a14:useLocalDpi xmlns:a14="http://schemas.microsoft.com/office/drawing/2010/main" val="0"/>
              </a:ext>
            </a:extLst>
          </a:blip>
          <a:srcRect t="14942" r="-4" b="4382"/>
          <a:stretch/>
        </p:blipFill>
        <p:spPr>
          <a:xfrm>
            <a:off x="3811189" y="4607394"/>
            <a:ext cx="3719752" cy="2250607"/>
          </a:xfrm>
          <a:prstGeom prst="rect">
            <a:avLst/>
          </a:prstGeom>
        </p:spPr>
      </p:pic>
    </p:spTree>
    <p:extLst>
      <p:ext uri="{BB962C8B-B14F-4D97-AF65-F5344CB8AC3E}">
        <p14:creationId xmlns:p14="http://schemas.microsoft.com/office/powerpoint/2010/main" val="12520560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F6545D-23C9-455F-BBF9-DAC31AACD8C0}"/>
              </a:ext>
            </a:extLst>
          </p:cNvPr>
          <p:cNvSpPr>
            <a:spLocks noGrp="1"/>
          </p:cNvSpPr>
          <p:nvPr>
            <p:ph type="title"/>
          </p:nvPr>
        </p:nvSpPr>
        <p:spPr>
          <a:xfrm>
            <a:off x="4965430" y="629268"/>
            <a:ext cx="6586491" cy="1286160"/>
          </a:xfrm>
        </p:spPr>
        <p:txBody>
          <a:bodyPr anchor="b">
            <a:normAutofit fontScale="90000"/>
          </a:bodyPr>
          <a:lstStyle/>
          <a:p>
            <a:r>
              <a:rPr lang="en-US" sz="4100"/>
              <a:t>Advocating on the Local Level</a:t>
            </a:r>
          </a:p>
        </p:txBody>
      </p:sp>
      <p:sp>
        <p:nvSpPr>
          <p:cNvPr id="3" name="Content Placeholder 2">
            <a:extLst>
              <a:ext uri="{FF2B5EF4-FFF2-40B4-BE49-F238E27FC236}">
                <a16:creationId xmlns="" xmlns:a16="http://schemas.microsoft.com/office/drawing/2014/main" id="{AF277E3B-F24D-4B59-9549-71AC6D79F2BA}"/>
              </a:ext>
            </a:extLst>
          </p:cNvPr>
          <p:cNvSpPr>
            <a:spLocks noGrp="1"/>
          </p:cNvSpPr>
          <p:nvPr>
            <p:ph idx="1"/>
          </p:nvPr>
        </p:nvSpPr>
        <p:spPr>
          <a:xfrm>
            <a:off x="4965431" y="2438400"/>
            <a:ext cx="6586489" cy="3785419"/>
          </a:xfrm>
        </p:spPr>
        <p:txBody>
          <a:bodyPr>
            <a:normAutofit/>
          </a:bodyPr>
          <a:lstStyle/>
          <a:p>
            <a:r>
              <a:rPr lang="en-US" sz="2000"/>
              <a:t>After the 2018 Municipal election our Library Board began thinking more intentionally about board recruitment and council orientation. Some of the strategies we developed included:</a:t>
            </a:r>
          </a:p>
          <a:p>
            <a:pPr lvl="1"/>
            <a:r>
              <a:rPr lang="en-US" sz="2000"/>
              <a:t>Targeted Board Recruitment and Board Recruitment Tools</a:t>
            </a:r>
          </a:p>
          <a:p>
            <a:pPr lvl="1"/>
            <a:r>
              <a:rPr lang="en-US" sz="2000"/>
              <a:t>Legacy Document</a:t>
            </a:r>
          </a:p>
          <a:p>
            <a:pPr lvl="1"/>
            <a:r>
              <a:rPr lang="en-US" sz="2000"/>
              <a:t>Council Speed Dating</a:t>
            </a:r>
          </a:p>
          <a:p>
            <a:pPr lvl="1"/>
            <a:r>
              <a:rPr lang="en-US" sz="2000"/>
              <a:t>Locally Developed Council Orientation Material</a:t>
            </a:r>
          </a:p>
          <a:p>
            <a:pPr lvl="1"/>
            <a:r>
              <a:rPr lang="en-US" sz="2000"/>
              <a:t>Advocacy-focused communication</a:t>
            </a:r>
          </a:p>
          <a:p>
            <a:endParaRPr lang="en-US" sz="2000"/>
          </a:p>
        </p:txBody>
      </p:sp>
      <p:pic>
        <p:nvPicPr>
          <p:cNvPr id="5" name="Picture 4" descr="A screenshot of a cell phone&#10;&#10;Description automatically generated">
            <a:extLst>
              <a:ext uri="{FF2B5EF4-FFF2-40B4-BE49-F238E27FC236}">
                <a16:creationId xmlns="" xmlns:a16="http://schemas.microsoft.com/office/drawing/2014/main" id="{0D6461B8-FB38-4386-8D27-AE538884A51D}"/>
              </a:ext>
            </a:extLst>
          </p:cNvPr>
          <p:cNvPicPr>
            <a:picLocks noChangeAspect="1"/>
          </p:cNvPicPr>
          <p:nvPr/>
        </p:nvPicPr>
        <p:blipFill rotWithShape="1">
          <a:blip r:embed="rId3">
            <a:extLst>
              <a:ext uri="{28A0092B-C50C-407E-A947-70E740481C1C}">
                <a14:useLocalDpi xmlns:a14="http://schemas.microsoft.com/office/drawing/2010/main" val="0"/>
              </a:ext>
            </a:extLst>
          </a:blip>
          <a:srcRect l="3142" t="2552" r="3109" b="1829"/>
          <a:stretch/>
        </p:blipFill>
        <p:spPr>
          <a:xfrm>
            <a:off x="245562" y="629268"/>
            <a:ext cx="4410810" cy="582348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10" name="Straight Connector 9">
            <a:extLst>
              <a:ext uri="{FF2B5EF4-FFF2-40B4-BE49-F238E27FC236}">
                <a16:creationId xmlns=""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080934" y="2115117"/>
            <a:ext cx="6309360" cy="0"/>
          </a:xfrm>
          <a:prstGeom prst="line">
            <a:avLst/>
          </a:prstGeom>
          <a:ln w="19050">
            <a:solidFill>
              <a:srgbClr val="FFB7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833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99899462-FC16-43B0-966B-FCA26345071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D6DD9A6E-545D-4A4D-86F2-CA6EA2088C3F}"/>
              </a:ext>
            </a:extLst>
          </p:cNvPr>
          <p:cNvSpPr>
            <a:spLocks noGrp="1"/>
          </p:cNvSpPr>
          <p:nvPr>
            <p:ph type="title"/>
          </p:nvPr>
        </p:nvSpPr>
        <p:spPr>
          <a:xfrm>
            <a:off x="5297762" y="1053711"/>
            <a:ext cx="5638994" cy="1424446"/>
          </a:xfrm>
        </p:spPr>
        <p:txBody>
          <a:bodyPr>
            <a:normAutofit fontScale="90000"/>
          </a:bodyPr>
          <a:lstStyle/>
          <a:p>
            <a:r>
              <a:rPr lang="en-US" sz="4100">
                <a:solidFill>
                  <a:srgbClr val="FFFFFF"/>
                </a:solidFill>
              </a:rPr>
              <a:t>Advocating on a Regional/Provincial Level</a:t>
            </a:r>
          </a:p>
        </p:txBody>
      </p:sp>
      <p:sp>
        <p:nvSpPr>
          <p:cNvPr id="3" name="Content Placeholder 2">
            <a:extLst>
              <a:ext uri="{FF2B5EF4-FFF2-40B4-BE49-F238E27FC236}">
                <a16:creationId xmlns="" xmlns:a16="http://schemas.microsoft.com/office/drawing/2014/main" id="{7BAFF4D8-D065-412A-AE1F-888E7CD37418}"/>
              </a:ext>
            </a:extLst>
          </p:cNvPr>
          <p:cNvSpPr>
            <a:spLocks noGrp="1"/>
          </p:cNvSpPr>
          <p:nvPr>
            <p:ph idx="1"/>
          </p:nvPr>
        </p:nvSpPr>
        <p:spPr>
          <a:xfrm>
            <a:off x="5297762" y="2799889"/>
            <a:ext cx="5747187" cy="2987543"/>
          </a:xfrm>
        </p:spPr>
        <p:txBody>
          <a:bodyPr anchor="t">
            <a:normAutofit/>
          </a:bodyPr>
          <a:lstStyle/>
          <a:p>
            <a:r>
              <a:rPr lang="en-US" sz="1500">
                <a:solidFill>
                  <a:srgbClr val="FFFFFF"/>
                </a:solidFill>
              </a:rPr>
              <a:t>Starting in the Spring of 2019 our Library got involved with larger scale advocacy on behalf of libraries in Northern Ontario.  </a:t>
            </a:r>
          </a:p>
          <a:p>
            <a:pPr lvl="1"/>
            <a:r>
              <a:rPr lang="en-US" sz="1500">
                <a:solidFill>
                  <a:srgbClr val="FFFFFF"/>
                </a:solidFill>
              </a:rPr>
              <a:t>Statement on behalf of 58 Libraries</a:t>
            </a:r>
          </a:p>
          <a:p>
            <a:pPr lvl="1"/>
            <a:r>
              <a:rPr lang="en-US" sz="1500">
                <a:solidFill>
                  <a:srgbClr val="FFFFFF"/>
                </a:solidFill>
              </a:rPr>
              <a:t>Development of templates</a:t>
            </a:r>
          </a:p>
          <a:p>
            <a:pPr lvl="1"/>
            <a:r>
              <a:rPr lang="en-US" sz="1500">
                <a:solidFill>
                  <a:srgbClr val="FFFFFF"/>
                </a:solidFill>
              </a:rPr>
              <a:t>SaveOLSN.ca</a:t>
            </a:r>
          </a:p>
          <a:p>
            <a:pPr lvl="1"/>
            <a:r>
              <a:rPr lang="en-US" sz="1500">
                <a:solidFill>
                  <a:srgbClr val="FFFFFF"/>
                </a:solidFill>
              </a:rPr>
              <a:t>Media Engagement</a:t>
            </a:r>
          </a:p>
          <a:p>
            <a:pPr lvl="1"/>
            <a:r>
              <a:rPr lang="en-US" sz="1500">
                <a:solidFill>
                  <a:srgbClr val="FFFFFF"/>
                </a:solidFill>
              </a:rPr>
              <a:t>Library Postcards</a:t>
            </a:r>
          </a:p>
          <a:p>
            <a:pPr lvl="1"/>
            <a:r>
              <a:rPr lang="en-US" sz="1500">
                <a:solidFill>
                  <a:srgbClr val="FFFFFF"/>
                </a:solidFill>
              </a:rPr>
              <a:t>Northern outreach with OLA</a:t>
            </a:r>
          </a:p>
          <a:p>
            <a:pPr lvl="1"/>
            <a:r>
              <a:rPr lang="en-US" sz="1500">
                <a:solidFill>
                  <a:srgbClr val="FFFFFF"/>
                </a:solidFill>
              </a:rPr>
              <a:t>Possible development of Northern Libraries Advocacy committee. </a:t>
            </a:r>
            <a:endParaRPr lang="en-US" sz="1500" dirty="0">
              <a:solidFill>
                <a:srgbClr val="FFFFFF"/>
              </a:solidFill>
            </a:endParaRPr>
          </a:p>
        </p:txBody>
      </p:sp>
      <p:pic>
        <p:nvPicPr>
          <p:cNvPr id="13" name="Picture 12" descr="A picture containing indoor&#10;&#10;Description automatically generated">
            <a:extLst>
              <a:ext uri="{FF2B5EF4-FFF2-40B4-BE49-F238E27FC236}">
                <a16:creationId xmlns="" xmlns:a16="http://schemas.microsoft.com/office/drawing/2014/main" id="{0D7EDBFA-5D86-4632-B2D2-205C0616523F}"/>
              </a:ext>
            </a:extLst>
          </p:cNvPr>
          <p:cNvPicPr>
            <a:picLocks noChangeAspect="1"/>
          </p:cNvPicPr>
          <p:nvPr/>
        </p:nvPicPr>
        <p:blipFill rotWithShape="1">
          <a:blip r:embed="rId2">
            <a:extLst>
              <a:ext uri="{28A0092B-C50C-407E-A947-70E740481C1C}">
                <a14:useLocalDpi xmlns:a14="http://schemas.microsoft.com/office/drawing/2010/main" val="0"/>
              </a:ext>
            </a:extLst>
          </a:blip>
          <a:srcRect t="-4871" r="2" b="-6031"/>
          <a:stretch/>
        </p:blipFill>
        <p:spPr>
          <a:xfrm rot="936977">
            <a:off x="481886" y="568640"/>
            <a:ext cx="3662730" cy="25185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20" name="Straight Connector 19">
            <a:extLst>
              <a:ext uri="{FF2B5EF4-FFF2-40B4-BE49-F238E27FC236}">
                <a16:creationId xmlns="" xmlns:a16="http://schemas.microsoft.com/office/drawing/2014/main" id="{AAFEA932-2DF1-410C-A00A-7A1E7DBF751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11" name="Picture 10" descr="A screenshot of a cell phone&#10;&#10;Description automatically generated">
            <a:extLst>
              <a:ext uri="{FF2B5EF4-FFF2-40B4-BE49-F238E27FC236}">
                <a16:creationId xmlns="" xmlns:a16="http://schemas.microsoft.com/office/drawing/2014/main" id="{A2051D2B-E07C-401D-9249-650BE9D1BADA}"/>
              </a:ext>
            </a:extLst>
          </p:cNvPr>
          <p:cNvPicPr>
            <a:picLocks noChangeAspect="1"/>
          </p:cNvPicPr>
          <p:nvPr/>
        </p:nvPicPr>
        <p:blipFill rotWithShape="1">
          <a:blip r:embed="rId3">
            <a:extLst>
              <a:ext uri="{28A0092B-C50C-407E-A947-70E740481C1C}">
                <a14:useLocalDpi xmlns:a14="http://schemas.microsoft.com/office/drawing/2010/main" val="0"/>
              </a:ext>
            </a:extLst>
          </a:blip>
          <a:srcRect l="-2490" t="61" r="3" b="-799"/>
          <a:stretch/>
        </p:blipFill>
        <p:spPr>
          <a:xfrm>
            <a:off x="385894" y="3852929"/>
            <a:ext cx="3951214" cy="23884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4412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2414D1-BF45-4778-977D-9680C80665AD}"/>
              </a:ext>
            </a:extLst>
          </p:cNvPr>
          <p:cNvSpPr>
            <a:spLocks noGrp="1"/>
          </p:cNvSpPr>
          <p:nvPr>
            <p:ph type="title"/>
          </p:nvPr>
        </p:nvSpPr>
        <p:spPr/>
        <p:txBody>
          <a:bodyPr/>
          <a:lstStyle/>
          <a:p>
            <a:r>
              <a:rPr lang="en-US"/>
              <a:t>Valuing Northern Libraries Project</a:t>
            </a:r>
            <a:endParaRPr lang="en-US" dirty="0"/>
          </a:p>
        </p:txBody>
      </p:sp>
      <p:sp>
        <p:nvSpPr>
          <p:cNvPr id="3" name="Content Placeholder 2">
            <a:extLst>
              <a:ext uri="{FF2B5EF4-FFF2-40B4-BE49-F238E27FC236}">
                <a16:creationId xmlns="" xmlns:a16="http://schemas.microsoft.com/office/drawing/2014/main" id="{F0896207-3283-4F44-8F28-5C11BDFAB8EC}"/>
              </a:ext>
            </a:extLst>
          </p:cNvPr>
          <p:cNvSpPr>
            <a:spLocks noGrp="1"/>
          </p:cNvSpPr>
          <p:nvPr>
            <p:ph idx="1"/>
          </p:nvPr>
        </p:nvSpPr>
        <p:spPr>
          <a:xfrm>
            <a:off x="412174" y="1690688"/>
            <a:ext cx="7807036" cy="4751820"/>
          </a:xfrm>
        </p:spPr>
        <p:txBody>
          <a:bodyPr>
            <a:normAutofit fontScale="92500" lnSpcReduction="10000"/>
          </a:bodyPr>
          <a:lstStyle/>
          <a:p>
            <a:r>
              <a:rPr lang="en-US" dirty="0"/>
              <a:t>Initiated by the Temiskaming Shores Public Library, and supported by OLS-North a steering committee of six libraries was formed to apply for OLCF Grant Funding. </a:t>
            </a:r>
          </a:p>
          <a:p>
            <a:r>
              <a:rPr lang="en-US" dirty="0"/>
              <a:t>The </a:t>
            </a:r>
            <a:r>
              <a:rPr lang="en-US" dirty="0" err="1"/>
              <a:t>Nordik</a:t>
            </a:r>
            <a:r>
              <a:rPr lang="en-US" dirty="0"/>
              <a:t> Institute was hired to develop a toolkit that would allow Northern Ontario Libraries to measure their Social Return on Investment. </a:t>
            </a:r>
          </a:p>
          <a:p>
            <a:r>
              <a:rPr lang="en-US" dirty="0"/>
              <a:t>The toolkit measures impact in seven areas: </a:t>
            </a:r>
          </a:p>
          <a:p>
            <a:pPr lvl="1"/>
            <a:r>
              <a:rPr lang="en-US" dirty="0"/>
              <a:t>Cultural Integrity &amp; Regional Identity</a:t>
            </a:r>
          </a:p>
          <a:p>
            <a:pPr lvl="1"/>
            <a:r>
              <a:rPr lang="en-US" dirty="0"/>
              <a:t>Social Inclusion</a:t>
            </a:r>
          </a:p>
          <a:p>
            <a:pPr lvl="1"/>
            <a:r>
              <a:rPr lang="en-US" dirty="0"/>
              <a:t>Cognitive &amp; Literacy Development</a:t>
            </a:r>
          </a:p>
          <a:p>
            <a:pPr lvl="1"/>
            <a:r>
              <a:rPr lang="en-US" dirty="0"/>
              <a:t>Health &amp; Wellness</a:t>
            </a:r>
          </a:p>
          <a:p>
            <a:pPr lvl="1"/>
            <a:r>
              <a:rPr lang="en-US" dirty="0"/>
              <a:t>Engaged Citizens &amp; Safer Communities</a:t>
            </a:r>
          </a:p>
          <a:p>
            <a:pPr lvl="1"/>
            <a:r>
              <a:rPr lang="en-US" dirty="0"/>
              <a:t>Entertainment &amp; Enjoyment</a:t>
            </a:r>
          </a:p>
          <a:p>
            <a:pPr lvl="1"/>
            <a:r>
              <a:rPr lang="en-US" dirty="0"/>
              <a:t>Economic Development</a:t>
            </a:r>
          </a:p>
          <a:p>
            <a:pPr lvl="1"/>
            <a:endParaRPr lang="en-US" dirty="0"/>
          </a:p>
          <a:p>
            <a:pPr marL="457200" lvl="1" indent="0">
              <a:buNone/>
            </a:pPr>
            <a:endParaRPr lang="en-US" dirty="0"/>
          </a:p>
          <a:p>
            <a:endParaRPr lang="en-US" dirty="0"/>
          </a:p>
        </p:txBody>
      </p:sp>
      <p:pic>
        <p:nvPicPr>
          <p:cNvPr id="6" name="Picture 5">
            <a:extLst>
              <a:ext uri="{FF2B5EF4-FFF2-40B4-BE49-F238E27FC236}">
                <a16:creationId xmlns="" xmlns:a16="http://schemas.microsoft.com/office/drawing/2014/main" id="{09301D2C-4AA0-4141-941B-F58B86593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4717" y="2174584"/>
            <a:ext cx="4592928" cy="4592928"/>
          </a:xfrm>
          <a:prstGeom prst="rect">
            <a:avLst/>
          </a:prstGeom>
        </p:spPr>
      </p:pic>
    </p:spTree>
    <p:extLst>
      <p:ext uri="{BB962C8B-B14F-4D97-AF65-F5344CB8AC3E}">
        <p14:creationId xmlns:p14="http://schemas.microsoft.com/office/powerpoint/2010/main" val="3137360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EBF87945-A001-489F-9D9B-7D9435F0B9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44682FC7-676A-435B-A390-534B6A122B54}"/>
              </a:ext>
            </a:extLst>
          </p:cNvPr>
          <p:cNvSpPr>
            <a:spLocks noGrp="1"/>
          </p:cNvSpPr>
          <p:nvPr>
            <p:ph type="title"/>
          </p:nvPr>
        </p:nvSpPr>
        <p:spPr/>
        <p:txBody>
          <a:bodyPr>
            <a:normAutofit/>
          </a:bodyPr>
          <a:lstStyle/>
          <a:p>
            <a:r>
              <a:rPr lang="en-US">
                <a:solidFill>
                  <a:schemeClr val="bg1"/>
                </a:solidFill>
              </a:rPr>
              <a:t>Using the Toolkit</a:t>
            </a:r>
          </a:p>
        </p:txBody>
      </p:sp>
      <p:sp>
        <p:nvSpPr>
          <p:cNvPr id="3" name="Content Placeholder 2">
            <a:extLst>
              <a:ext uri="{FF2B5EF4-FFF2-40B4-BE49-F238E27FC236}">
                <a16:creationId xmlns="" xmlns:a16="http://schemas.microsoft.com/office/drawing/2014/main" id="{207A5C9A-4119-4221-96D2-4AB6C0AB7CFB}"/>
              </a:ext>
            </a:extLst>
          </p:cNvPr>
          <p:cNvSpPr>
            <a:spLocks noGrp="1"/>
          </p:cNvSpPr>
          <p:nvPr>
            <p:ph idx="1"/>
          </p:nvPr>
        </p:nvSpPr>
        <p:spPr>
          <a:xfrm>
            <a:off x="270163" y="1953908"/>
            <a:ext cx="5586568" cy="4581143"/>
          </a:xfrm>
        </p:spPr>
        <p:txBody>
          <a:bodyPr anchor="ctr">
            <a:normAutofit fontScale="92500" lnSpcReduction="10000"/>
          </a:bodyPr>
          <a:lstStyle/>
          <a:p>
            <a:r>
              <a:rPr lang="en-US" sz="1800" dirty="0"/>
              <a:t>Conduct a focus group to collect feedback from patrons and community stakeholders. </a:t>
            </a:r>
          </a:p>
          <a:p>
            <a:r>
              <a:rPr lang="en-US" sz="1800" dirty="0"/>
              <a:t>Write a community profile using the template provided online. </a:t>
            </a:r>
          </a:p>
          <a:p>
            <a:r>
              <a:rPr lang="en-US" sz="1800" dirty="0"/>
              <a:t>Gather your data from the Annual Survey of Public Libraries and ILS reports etc. </a:t>
            </a:r>
          </a:p>
          <a:p>
            <a:r>
              <a:rPr lang="en-US" sz="1800" dirty="0"/>
              <a:t>Use your data to complete the Excel template, which will calculate the SROI calculations for you. </a:t>
            </a:r>
          </a:p>
          <a:p>
            <a:r>
              <a:rPr lang="en-US" sz="1800" dirty="0"/>
              <a:t>Assemble your SROI report from the template provided and prepare a </a:t>
            </a:r>
            <a:r>
              <a:rPr lang="en-US" sz="1800" dirty="0" err="1"/>
              <a:t>Powerpoint</a:t>
            </a:r>
            <a:r>
              <a:rPr lang="en-US" sz="1800" dirty="0"/>
              <a:t> presentation using the slide templates available online. </a:t>
            </a:r>
          </a:p>
          <a:p>
            <a:r>
              <a:rPr lang="en-US" sz="1800" dirty="0"/>
              <a:t>Present your results to the Library Board, Council, media, community partners etc. </a:t>
            </a:r>
          </a:p>
          <a:p>
            <a:r>
              <a:rPr lang="en-US" sz="1800" dirty="0"/>
              <a:t>Use your results and data in infographic templates and on social media. </a:t>
            </a:r>
          </a:p>
        </p:txBody>
      </p:sp>
      <p:pic>
        <p:nvPicPr>
          <p:cNvPr id="5" name="Picture 4" descr="A screenshot of a cell phone&#10;&#10;Description automatically generated">
            <a:extLst>
              <a:ext uri="{FF2B5EF4-FFF2-40B4-BE49-F238E27FC236}">
                <a16:creationId xmlns="" xmlns:a16="http://schemas.microsoft.com/office/drawing/2014/main" id="{CE660817-CC1E-447D-9E37-9CCFEABDA5BE}"/>
              </a:ext>
            </a:extLst>
          </p:cNvPr>
          <p:cNvPicPr>
            <a:picLocks noChangeAspect="1"/>
          </p:cNvPicPr>
          <p:nvPr/>
        </p:nvPicPr>
        <p:blipFill rotWithShape="1">
          <a:blip r:embed="rId3"/>
          <a:srcRect l="3347" r="201" b="-3"/>
          <a:stretch/>
        </p:blipFill>
        <p:spPr>
          <a:xfrm>
            <a:off x="6335270" y="2276857"/>
            <a:ext cx="5015484" cy="3900106"/>
          </a:xfrm>
          <a:prstGeom prst="rect">
            <a:avLst/>
          </a:prstGeom>
        </p:spPr>
      </p:pic>
    </p:spTree>
    <p:extLst>
      <p:ext uri="{BB962C8B-B14F-4D97-AF65-F5344CB8AC3E}">
        <p14:creationId xmlns:p14="http://schemas.microsoft.com/office/powerpoint/2010/main" val="2486994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8" name="Straight Connector 27">
            <a:extLst>
              <a:ext uri="{FF2B5EF4-FFF2-40B4-BE49-F238E27FC236}">
                <a16:creationId xmlns="" xmlns:a16="http://schemas.microsoft.com/office/drawing/2014/main" id="{99AE2756-0FC4-4155-83E7-58AAAB63E75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 xmlns:a16="http://schemas.microsoft.com/office/drawing/2014/main" id="{247AB924-1B87-43FC-B7C7-B112D5C51A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00618B2-1F16-4E55-B5B6-80A6DC938500}"/>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rPr>
              <a:t>Valuing Northern Libraries Toolkit</a:t>
            </a:r>
          </a:p>
        </p:txBody>
      </p:sp>
      <p:pic>
        <p:nvPicPr>
          <p:cNvPr id="9" name="Content Placeholder 8" descr="A screenshot of a cell phone&#10;&#10;Description automatically generated">
            <a:extLst>
              <a:ext uri="{FF2B5EF4-FFF2-40B4-BE49-F238E27FC236}">
                <a16:creationId xmlns="" xmlns:a16="http://schemas.microsoft.com/office/drawing/2014/main" id="{A433A669-99D0-438C-B490-1FEA6DD4A975}"/>
              </a:ext>
            </a:extLst>
          </p:cNvPr>
          <p:cNvPicPr>
            <a:picLocks noGrp="1" noChangeAspect="1"/>
          </p:cNvPicPr>
          <p:nvPr>
            <p:ph idx="1"/>
          </p:nvPr>
        </p:nvPicPr>
        <p:blipFill>
          <a:blip r:embed="rId2"/>
          <a:stretch>
            <a:fillRect/>
          </a:stretch>
        </p:blipFill>
        <p:spPr>
          <a:xfrm>
            <a:off x="4385729" y="980428"/>
            <a:ext cx="3433324" cy="2652242"/>
          </a:xfrm>
          <a:prstGeom prst="rect">
            <a:avLst/>
          </a:prstGeom>
        </p:spPr>
      </p:pic>
      <p:pic>
        <p:nvPicPr>
          <p:cNvPr id="8" name="Picture 7" descr="A screenshot of a cell phone&#10;&#10;Description automatically generated">
            <a:extLst>
              <a:ext uri="{FF2B5EF4-FFF2-40B4-BE49-F238E27FC236}">
                <a16:creationId xmlns="" xmlns:a16="http://schemas.microsoft.com/office/drawing/2014/main" id="{097AC42B-27A9-4871-9ED3-8146E30F07CF}"/>
              </a:ext>
            </a:extLst>
          </p:cNvPr>
          <p:cNvPicPr>
            <a:picLocks noChangeAspect="1"/>
          </p:cNvPicPr>
          <p:nvPr/>
        </p:nvPicPr>
        <p:blipFill>
          <a:blip r:embed="rId3"/>
          <a:stretch>
            <a:fillRect/>
          </a:stretch>
        </p:blipFill>
        <p:spPr>
          <a:xfrm>
            <a:off x="463772" y="307731"/>
            <a:ext cx="3138145" cy="39976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32" name="Straight Connector 31">
            <a:extLst>
              <a:ext uri="{FF2B5EF4-FFF2-40B4-BE49-F238E27FC236}">
                <a16:creationId xmlns="" xmlns:a16="http://schemas.microsoft.com/office/drawing/2014/main" id="{818DC98F-4057-4645-B948-F604F39A9CF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screenshot of a cell phone&#10;&#10;Description automatically generated">
            <a:extLst>
              <a:ext uri="{FF2B5EF4-FFF2-40B4-BE49-F238E27FC236}">
                <a16:creationId xmlns="" xmlns:a16="http://schemas.microsoft.com/office/drawing/2014/main" id="{B3916BAF-EF0C-4427-857F-84BA71B107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t="-3040" r="-4" b="-4296"/>
          <a:stretch/>
        </p:blipFill>
        <p:spPr>
          <a:xfrm>
            <a:off x="8723085" y="330045"/>
            <a:ext cx="2877196" cy="39976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34" name="Straight Connector 33">
            <a:extLst>
              <a:ext uri="{FF2B5EF4-FFF2-40B4-BE49-F238E27FC236}">
                <a16:creationId xmlns="" xmlns:a16="http://schemas.microsoft.com/office/drawing/2014/main" id="{DAD2B705-4A9B-408D-AA80-4F41045E09D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6249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Executive</Template>
  <TotalTime>80</TotalTime>
  <Words>2305</Words>
  <Application>Microsoft Office PowerPoint</Application>
  <PresentationFormat>Custom</PresentationFormat>
  <Paragraphs>199</Paragraphs>
  <Slides>23</Slides>
  <Notes>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Executive</vt:lpstr>
      <vt:lpstr>Small But Mighty</vt:lpstr>
      <vt:lpstr>Dryden Public Library</vt:lpstr>
      <vt:lpstr>Developing a “Community Living Room”</vt:lpstr>
      <vt:lpstr>A Quirky Community Living Room</vt:lpstr>
      <vt:lpstr>Advocating on the Local Level</vt:lpstr>
      <vt:lpstr>Advocating on a Regional/Provincial Level</vt:lpstr>
      <vt:lpstr>Valuing Northern Libraries Project</vt:lpstr>
      <vt:lpstr>Using the Toolkit</vt:lpstr>
      <vt:lpstr>Valuing Northern Libraries Toolkit</vt:lpstr>
      <vt:lpstr>Temiskaming Shores Public Library</vt:lpstr>
      <vt:lpstr>Northern Lights Library Network</vt:lpstr>
      <vt:lpstr>Digital Creator Partnership</vt:lpstr>
      <vt:lpstr>ILL Study</vt:lpstr>
      <vt:lpstr>Northern College Partnership</vt:lpstr>
      <vt:lpstr>Contracting Township Partnerships</vt:lpstr>
      <vt:lpstr>PowerPoint Presentation</vt:lpstr>
      <vt:lpstr>Programming:  Why is it important?</vt:lpstr>
      <vt:lpstr>Walking Scrabble</vt:lpstr>
      <vt:lpstr>Community Café</vt:lpstr>
      <vt:lpstr>Tech Social </vt:lpstr>
      <vt:lpstr>Skill Sharing</vt:lpstr>
      <vt:lpstr>Programming Matters!</vt:lpstr>
      <vt:lpstr>Small But Mighty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Dryden Public Library</dc:title>
  <dc:creator>Dayna DeBenedet</dc:creator>
  <cp:lastModifiedBy>Andre Lepine</cp:lastModifiedBy>
  <cp:revision>17</cp:revision>
  <dcterms:created xsi:type="dcterms:W3CDTF">2020-01-17T20:34:51Z</dcterms:created>
  <dcterms:modified xsi:type="dcterms:W3CDTF">2020-01-21T19:37:11Z</dcterms:modified>
</cp:coreProperties>
</file>